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69" r:id="rId1"/>
  </p:sldMasterIdLst>
  <p:notesMasterIdLst>
    <p:notesMasterId r:id="rId22"/>
  </p:notesMasterIdLst>
  <p:sldIdLst>
    <p:sldId id="256" r:id="rId2"/>
    <p:sldId id="259" r:id="rId3"/>
    <p:sldId id="275" r:id="rId4"/>
    <p:sldId id="260" r:id="rId5"/>
    <p:sldId id="276" r:id="rId6"/>
    <p:sldId id="261" r:id="rId7"/>
    <p:sldId id="262" r:id="rId8"/>
    <p:sldId id="263" r:id="rId9"/>
    <p:sldId id="264" r:id="rId10"/>
    <p:sldId id="265" r:id="rId11"/>
    <p:sldId id="277" r:id="rId12"/>
    <p:sldId id="278" r:id="rId13"/>
    <p:sldId id="267" r:id="rId14"/>
    <p:sldId id="268" r:id="rId15"/>
    <p:sldId id="269" r:id="rId16"/>
    <p:sldId id="270" r:id="rId17"/>
    <p:sldId id="271" r:id="rId18"/>
    <p:sldId id="272" r:id="rId19"/>
    <p:sldId id="273" r:id="rId20"/>
    <p:sldId id="274"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Lato" panose="020F0502020204030203" pitchFamily="34" charset="0"/>
      <p:regular r:id="rId29"/>
      <p:bold r:id="rId30"/>
      <p:italic r:id="rId31"/>
      <p:boldItalic r:id="rId32"/>
    </p:embeddedFont>
    <p:embeddedFont>
      <p:font typeface="Overlock" panose="020B0604020202020204" charset="0"/>
      <p:regular r:id="rId33"/>
      <p:bold r:id="rId34"/>
      <p:italic r:id="rId35"/>
      <p:boldItalic r:id="rId36"/>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QwZOk/iKU326LW/l6Vffsflb9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&#65279;<?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4.fntdata" /><Relationship Id="rId39" Type="http://schemas.openxmlformats.org/officeDocument/2006/relationships/presProps" Target="presProps.xml" /><Relationship Id="rId21" Type="http://schemas.openxmlformats.org/officeDocument/2006/relationships/slide" Target="slides/slide20.xml" /><Relationship Id="rId34" Type="http://schemas.openxmlformats.org/officeDocument/2006/relationships/font" Target="fonts/font12.fntdata" /><Relationship Id="rId42" Type="http://schemas.openxmlformats.org/officeDocument/2006/relationships/tableStyles" Target="tableStyle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7.fntdata" /><Relationship Id="rId4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2.fntdata" /><Relationship Id="rId32" Type="http://schemas.openxmlformats.org/officeDocument/2006/relationships/font" Target="fonts/font10.fntdata" /><Relationship Id="rId40"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1.fntdata" /><Relationship Id="rId28" Type="http://schemas.openxmlformats.org/officeDocument/2006/relationships/font" Target="fonts/font6.fntdata" /><Relationship Id="rId36" Type="http://schemas.openxmlformats.org/officeDocument/2006/relationships/font" Target="fonts/font14.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9.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notesMaster" Target="notesMasters/notesMaster1.xml" /><Relationship Id="rId27" Type="http://schemas.openxmlformats.org/officeDocument/2006/relationships/font" Target="fonts/font5.fntdata" /><Relationship Id="rId30" Type="http://schemas.openxmlformats.org/officeDocument/2006/relationships/font" Target="fonts/font8.fntdata" /><Relationship Id="rId35" Type="http://schemas.openxmlformats.org/officeDocument/2006/relationships/font" Target="fonts/font13.fntdata" /><Relationship Id="rId8" Type="http://schemas.openxmlformats.org/officeDocument/2006/relationships/slide" Target="slides/slide7.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3.fntdata" /><Relationship Id="rId33" Type="http://schemas.openxmlformats.org/officeDocument/2006/relationships/font" Target="fonts/font11.fntdata" /><Relationship Id="rId38" Type="http://customschemas.google.com/relationships/presentationmetadata" Target="meta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886200" y="0"/>
            <a:ext cx="2971800" cy="458788"/>
          </a:xfrm>
          <a:prstGeom prst="rect">
            <a:avLst/>
          </a:prstGeom>
          <a:noFill/>
          <a:ln>
            <a:noFill/>
          </a:ln>
        </p:spPr>
        <p:txBody>
          <a:bodyPr spcFirstLastPara="1" wrap="square" lIns="91425" tIns="45700" rIns="91425" bIns="45700" anchor="t"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588" y="0"/>
            <a:ext cx="2971800" cy="458788"/>
          </a:xfrm>
          <a:prstGeom prst="rect">
            <a:avLst/>
          </a:prstGeom>
          <a:noFill/>
          <a:ln>
            <a:noFill/>
          </a:ln>
        </p:spPr>
        <p:txBody>
          <a:bodyPr spcFirstLastPara="1" wrap="square" lIns="91425" tIns="45700" rIns="91425" bIns="45700" anchor="t" anchorCtr="0">
            <a:noAutofit/>
          </a:bodyPr>
          <a:lstStyle>
            <a:lvl1pPr marR="0" lvl="0" algn="l"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886200" y="8685213"/>
            <a:ext cx="2971800" cy="458787"/>
          </a:xfrm>
          <a:prstGeom prst="rect">
            <a:avLst/>
          </a:prstGeom>
          <a:noFill/>
          <a:ln>
            <a:noFill/>
          </a:ln>
        </p:spPr>
        <p:txBody>
          <a:bodyPr spcFirstLastPara="1" wrap="square" lIns="91425" tIns="45700" rIns="91425" bIns="45700" anchor="b"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00741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54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646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extLst>
      <p:ext uri="{BB962C8B-B14F-4D97-AF65-F5344CB8AC3E}">
        <p14:creationId xmlns:p14="http://schemas.microsoft.com/office/powerpoint/2010/main" val="2498971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c8b461e081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1c8b461e081_0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7703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c8b461e08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c8b461e081_0_2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113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c8b461e08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1c8b461e081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6533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746006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c8b461e08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1c8b461e081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47931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extLst>
      <p:ext uri="{BB962C8B-B14F-4D97-AF65-F5344CB8AC3E}">
        <p14:creationId xmlns:p14="http://schemas.microsoft.com/office/powerpoint/2010/main" val="1623194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extLst>
      <p:ext uri="{BB962C8B-B14F-4D97-AF65-F5344CB8AC3E}">
        <p14:creationId xmlns:p14="http://schemas.microsoft.com/office/powerpoint/2010/main" val="1462471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6877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479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009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635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887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3150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4620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465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BC9B19-A22E-343A-7347-DEFC042F440E}"/>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02676117-B3C7-C7A3-0DD0-C424305C4E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EA277311-AFC0-BF92-E7E8-88A1286E173C}"/>
              </a:ext>
            </a:extLst>
          </p:cNvPr>
          <p:cNvSpPr>
            <a:spLocks noGrp="1"/>
          </p:cNvSpPr>
          <p:nvPr>
            <p:ph type="dt" sz="half" idx="10"/>
          </p:nvPr>
        </p:nvSpPr>
        <p:spPr/>
        <p:txBody>
          <a:bodyPr/>
          <a:lstStyle/>
          <a:p>
            <a:endParaRPr lang="he-IL"/>
          </a:p>
        </p:txBody>
      </p:sp>
      <p:sp>
        <p:nvSpPr>
          <p:cNvPr id="5" name="מציין מיקום של כותרת תחתונה 4">
            <a:extLst>
              <a:ext uri="{FF2B5EF4-FFF2-40B4-BE49-F238E27FC236}">
                <a16:creationId xmlns:a16="http://schemas.microsoft.com/office/drawing/2014/main" id="{A4E3DE03-3A32-5FCA-6009-AD986B25F39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A1707B5-A7C8-3F53-E85C-621305EE26B3}"/>
              </a:ext>
            </a:extLst>
          </p:cNvPr>
          <p:cNvSpPr>
            <a:spLocks noGrp="1"/>
          </p:cNvSpPr>
          <p:nvPr>
            <p:ph type="sldNum" sz="quarter" idx="12"/>
          </p:nvPr>
        </p:nvSpPr>
        <p:spPr/>
        <p:txBody>
          <a:body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591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D2593A4-44CA-FC41-3C96-2AD1E8F61A5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1AB7E07-0961-90AD-C5F1-78BB025AE46D}"/>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A96843E-7FCD-6352-BADD-A11C4D3E1294}"/>
              </a:ext>
            </a:extLst>
          </p:cNvPr>
          <p:cNvSpPr>
            <a:spLocks noGrp="1"/>
          </p:cNvSpPr>
          <p:nvPr>
            <p:ph type="dt" sz="half" idx="10"/>
          </p:nvPr>
        </p:nvSpPr>
        <p:spPr/>
        <p:txBody>
          <a:bodyPr/>
          <a:lstStyle/>
          <a:p>
            <a:endParaRPr lang="he-IL"/>
          </a:p>
        </p:txBody>
      </p:sp>
      <p:sp>
        <p:nvSpPr>
          <p:cNvPr id="5" name="מציין מיקום של כותרת תחתונה 4">
            <a:extLst>
              <a:ext uri="{FF2B5EF4-FFF2-40B4-BE49-F238E27FC236}">
                <a16:creationId xmlns:a16="http://schemas.microsoft.com/office/drawing/2014/main" id="{5DA6E464-E604-7249-15F0-6A316EAC78E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7E223C6-5D89-F040-48CA-915F9C7E3402}"/>
              </a:ext>
            </a:extLst>
          </p:cNvPr>
          <p:cNvSpPr>
            <a:spLocks noGrp="1"/>
          </p:cNvSpPr>
          <p:nvPr>
            <p:ph type="sldNum" sz="quarter" idx="12"/>
          </p:nvPr>
        </p:nvSpPr>
        <p:spPr/>
        <p:txBody>
          <a:body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205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6AA7E86-66C2-EC07-B1E5-09AA8AAB4FF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E3ED0D3A-2021-0927-5857-414FC77FCF32}"/>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F37237F-2005-ED9F-9156-3E0005AB16A1}"/>
              </a:ext>
            </a:extLst>
          </p:cNvPr>
          <p:cNvSpPr>
            <a:spLocks noGrp="1"/>
          </p:cNvSpPr>
          <p:nvPr>
            <p:ph type="dt" sz="half" idx="10"/>
          </p:nvPr>
        </p:nvSpPr>
        <p:spPr/>
        <p:txBody>
          <a:bodyPr/>
          <a:lstStyle/>
          <a:p>
            <a:endParaRPr lang="he-IL"/>
          </a:p>
        </p:txBody>
      </p:sp>
      <p:sp>
        <p:nvSpPr>
          <p:cNvPr id="5" name="מציין מיקום של כותרת תחתונה 4">
            <a:extLst>
              <a:ext uri="{FF2B5EF4-FFF2-40B4-BE49-F238E27FC236}">
                <a16:creationId xmlns:a16="http://schemas.microsoft.com/office/drawing/2014/main" id="{6B5CD096-057A-78A3-D39E-1EE1FDF31CC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63EE6B5-5BD3-5809-765B-D9969BA1F9DC}"/>
              </a:ext>
            </a:extLst>
          </p:cNvPr>
          <p:cNvSpPr>
            <a:spLocks noGrp="1"/>
          </p:cNvSpPr>
          <p:nvPr>
            <p:ph type="sldNum" sz="quarter" idx="12"/>
          </p:nvPr>
        </p:nvSpPr>
        <p:spPr/>
        <p:txBody>
          <a:body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57349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972600" y="1758200"/>
            <a:ext cx="10251600" cy="713600"/>
          </a:xfrm>
          <a:prstGeom prst="rect">
            <a:avLst/>
          </a:prstGeom>
          <a:noFill/>
          <a:ln>
            <a:noFill/>
          </a:ln>
        </p:spPr>
        <p:txBody>
          <a:bodyPr spcFirstLastPara="1" wrap="square" lIns="91425" tIns="91425" rIns="91425" bIns="91425" anchor="t" anchorCtr="0">
            <a:normAutofit/>
          </a:bodyPr>
          <a:lstStyle>
            <a:lvl1pPr lvl="0" algn="l" rtl="1">
              <a:lnSpc>
                <a:spcPct val="100000"/>
              </a:lnSpc>
              <a:spcBef>
                <a:spcPts val="0"/>
              </a:spcBef>
              <a:spcAft>
                <a:spcPts val="0"/>
              </a:spcAft>
              <a:buClr>
                <a:schemeClr val="dk1"/>
              </a:buClr>
              <a:buSzPts val="2600"/>
              <a:buFont typeface="Calibri"/>
              <a:buNone/>
              <a:defRPr sz="3466"/>
            </a:lvl1pPr>
            <a:lvl2pPr lvl="1" algn="l">
              <a:lnSpc>
                <a:spcPct val="100000"/>
              </a:lnSpc>
              <a:spcBef>
                <a:spcPts val="0"/>
              </a:spcBef>
              <a:spcAft>
                <a:spcPts val="0"/>
              </a:spcAft>
              <a:buSzPts val="2600"/>
              <a:buNone/>
              <a:defRPr sz="3466"/>
            </a:lvl2pPr>
            <a:lvl3pPr lvl="2" algn="l">
              <a:lnSpc>
                <a:spcPct val="100000"/>
              </a:lnSpc>
              <a:spcBef>
                <a:spcPts val="0"/>
              </a:spcBef>
              <a:spcAft>
                <a:spcPts val="0"/>
              </a:spcAft>
              <a:buSzPts val="2600"/>
              <a:buNone/>
              <a:defRPr sz="3466"/>
            </a:lvl3pPr>
            <a:lvl4pPr lvl="3" algn="l">
              <a:lnSpc>
                <a:spcPct val="100000"/>
              </a:lnSpc>
              <a:spcBef>
                <a:spcPts val="0"/>
              </a:spcBef>
              <a:spcAft>
                <a:spcPts val="0"/>
              </a:spcAft>
              <a:buSzPts val="2600"/>
              <a:buNone/>
              <a:defRPr sz="3466"/>
            </a:lvl4pPr>
            <a:lvl5pPr lvl="4" algn="l">
              <a:lnSpc>
                <a:spcPct val="100000"/>
              </a:lnSpc>
              <a:spcBef>
                <a:spcPts val="0"/>
              </a:spcBef>
              <a:spcAft>
                <a:spcPts val="0"/>
              </a:spcAft>
              <a:buSzPts val="2600"/>
              <a:buNone/>
              <a:defRPr sz="3466"/>
            </a:lvl5pPr>
            <a:lvl6pPr lvl="5" algn="l">
              <a:lnSpc>
                <a:spcPct val="100000"/>
              </a:lnSpc>
              <a:spcBef>
                <a:spcPts val="0"/>
              </a:spcBef>
              <a:spcAft>
                <a:spcPts val="0"/>
              </a:spcAft>
              <a:buSzPts val="2600"/>
              <a:buNone/>
              <a:defRPr sz="3466"/>
            </a:lvl6pPr>
            <a:lvl7pPr lvl="6" algn="l">
              <a:lnSpc>
                <a:spcPct val="100000"/>
              </a:lnSpc>
              <a:spcBef>
                <a:spcPts val="0"/>
              </a:spcBef>
              <a:spcAft>
                <a:spcPts val="0"/>
              </a:spcAft>
              <a:buSzPts val="2600"/>
              <a:buNone/>
              <a:defRPr sz="3466"/>
            </a:lvl7pPr>
            <a:lvl8pPr lvl="7" algn="l">
              <a:lnSpc>
                <a:spcPct val="100000"/>
              </a:lnSpc>
              <a:spcBef>
                <a:spcPts val="0"/>
              </a:spcBef>
              <a:spcAft>
                <a:spcPts val="0"/>
              </a:spcAft>
              <a:buSzPts val="2600"/>
              <a:buNone/>
              <a:defRPr sz="3466"/>
            </a:lvl8pPr>
            <a:lvl9pPr lvl="8" algn="l">
              <a:lnSpc>
                <a:spcPct val="100000"/>
              </a:lnSpc>
              <a:spcBef>
                <a:spcPts val="0"/>
              </a:spcBef>
              <a:spcAft>
                <a:spcPts val="0"/>
              </a:spcAft>
              <a:buSzPts val="2600"/>
              <a:buNone/>
              <a:defRPr sz="3466"/>
            </a:lvl9pPr>
          </a:lstStyle>
          <a:p>
            <a:endParaRPr/>
          </a:p>
        </p:txBody>
      </p:sp>
      <p:sp>
        <p:nvSpPr>
          <p:cNvPr id="29" name="Google Shape;29;p23"/>
          <p:cNvSpPr txBox="1">
            <a:spLocks noGrp="1"/>
          </p:cNvSpPr>
          <p:nvPr>
            <p:ph type="body" idx="1"/>
          </p:nvPr>
        </p:nvSpPr>
        <p:spPr>
          <a:xfrm>
            <a:off x="972600" y="2771833"/>
            <a:ext cx="10251600" cy="3014800"/>
          </a:xfrm>
          <a:prstGeom prst="rect">
            <a:avLst/>
          </a:prstGeom>
          <a:noFill/>
          <a:ln>
            <a:noFill/>
          </a:ln>
        </p:spPr>
        <p:txBody>
          <a:bodyPr spcFirstLastPara="1" wrap="square" lIns="91425" tIns="91425" rIns="91425" bIns="91425" anchor="t" anchorCtr="0">
            <a:normAutofit/>
          </a:bodyPr>
          <a:lstStyle>
            <a:lvl1pPr marL="457200" lvl="0" indent="-311150" algn="l" rtl="1">
              <a:lnSpc>
                <a:spcPct val="115000"/>
              </a:lnSpc>
              <a:spcBef>
                <a:spcPts val="0"/>
              </a:spcBef>
              <a:spcAft>
                <a:spcPts val="0"/>
              </a:spcAft>
              <a:buClr>
                <a:schemeClr val="dk1"/>
              </a:buClr>
              <a:buSzPts val="1300"/>
              <a:buChar char="●"/>
              <a:defRPr/>
            </a:lvl1pPr>
            <a:lvl2pPr marL="914400" lvl="1" indent="-298450" algn="l" rtl="1">
              <a:lnSpc>
                <a:spcPct val="115000"/>
              </a:lnSpc>
              <a:spcBef>
                <a:spcPts val="0"/>
              </a:spcBef>
              <a:spcAft>
                <a:spcPts val="0"/>
              </a:spcAft>
              <a:buClr>
                <a:schemeClr val="dk1"/>
              </a:buClr>
              <a:buSzPts val="1100"/>
              <a:buChar char="○"/>
              <a:defRPr/>
            </a:lvl2pPr>
            <a:lvl3pPr marL="1371600" lvl="2" indent="-298450" algn="l" rtl="1">
              <a:lnSpc>
                <a:spcPct val="115000"/>
              </a:lnSpc>
              <a:spcBef>
                <a:spcPts val="0"/>
              </a:spcBef>
              <a:spcAft>
                <a:spcPts val="0"/>
              </a:spcAft>
              <a:buClr>
                <a:schemeClr val="dk1"/>
              </a:buClr>
              <a:buSzPts val="1100"/>
              <a:buChar char="■"/>
              <a:defRPr/>
            </a:lvl3pPr>
            <a:lvl4pPr marL="1828800" lvl="3" indent="-298450" algn="l" rtl="1">
              <a:lnSpc>
                <a:spcPct val="115000"/>
              </a:lnSpc>
              <a:spcBef>
                <a:spcPts val="0"/>
              </a:spcBef>
              <a:spcAft>
                <a:spcPts val="0"/>
              </a:spcAft>
              <a:buClr>
                <a:schemeClr val="dk1"/>
              </a:buClr>
              <a:buSzPts val="1100"/>
              <a:buChar char="●"/>
              <a:defRPr/>
            </a:lvl4pPr>
            <a:lvl5pPr marL="2286000" lvl="4" indent="-298450" algn="l" rtl="1">
              <a:lnSpc>
                <a:spcPct val="115000"/>
              </a:lnSpc>
              <a:spcBef>
                <a:spcPts val="0"/>
              </a:spcBef>
              <a:spcAft>
                <a:spcPts val="0"/>
              </a:spcAft>
              <a:buClr>
                <a:schemeClr val="dk1"/>
              </a:buClr>
              <a:buSzPts val="1100"/>
              <a:buChar char="○"/>
              <a:defRPr/>
            </a:lvl5pPr>
            <a:lvl6pPr marL="2743200" lvl="5" indent="-298450" algn="l" rtl="1">
              <a:lnSpc>
                <a:spcPct val="115000"/>
              </a:lnSpc>
              <a:spcBef>
                <a:spcPts val="0"/>
              </a:spcBef>
              <a:spcAft>
                <a:spcPts val="0"/>
              </a:spcAft>
              <a:buClr>
                <a:schemeClr val="dk1"/>
              </a:buClr>
              <a:buSzPts val="1100"/>
              <a:buChar char="■"/>
              <a:defRPr/>
            </a:lvl6pPr>
            <a:lvl7pPr marL="3200400" lvl="6" indent="-298450" algn="l" rtl="1">
              <a:lnSpc>
                <a:spcPct val="115000"/>
              </a:lnSpc>
              <a:spcBef>
                <a:spcPts val="0"/>
              </a:spcBef>
              <a:spcAft>
                <a:spcPts val="0"/>
              </a:spcAft>
              <a:buClr>
                <a:schemeClr val="dk1"/>
              </a:buClr>
              <a:buSzPts val="1100"/>
              <a:buChar char="●"/>
              <a:defRPr/>
            </a:lvl7pPr>
            <a:lvl8pPr marL="3657600" lvl="7" indent="-298450" algn="l" rtl="1">
              <a:lnSpc>
                <a:spcPct val="115000"/>
              </a:lnSpc>
              <a:spcBef>
                <a:spcPts val="0"/>
              </a:spcBef>
              <a:spcAft>
                <a:spcPts val="0"/>
              </a:spcAft>
              <a:buClr>
                <a:schemeClr val="dk1"/>
              </a:buClr>
              <a:buSzPts val="1100"/>
              <a:buChar char="○"/>
              <a:defRPr/>
            </a:lvl8pPr>
            <a:lvl9pPr marL="4114800" lvl="8" indent="-298450" algn="l" rtl="1">
              <a:lnSpc>
                <a:spcPct val="115000"/>
              </a:lnSpc>
              <a:spcBef>
                <a:spcPts val="0"/>
              </a:spcBef>
              <a:spcAft>
                <a:spcPts val="0"/>
              </a:spcAft>
              <a:buClr>
                <a:schemeClr val="dk1"/>
              </a:buClr>
              <a:buSzPts val="1100"/>
              <a:buChar char="■"/>
              <a:defRPr/>
            </a:lvl9pPr>
          </a:lstStyle>
          <a:p>
            <a:endParaRPr/>
          </a:p>
        </p:txBody>
      </p:sp>
      <p:sp>
        <p:nvSpPr>
          <p:cNvPr id="30" name="Google Shape;30;p23"/>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686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3B0E9E-B585-F275-6F94-D19235F8EB7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B7B2060-2CA1-9F54-F8A8-2C62433CF985}"/>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7C2613D-C969-4B0E-372A-1E08FB4B79E4}"/>
              </a:ext>
            </a:extLst>
          </p:cNvPr>
          <p:cNvSpPr>
            <a:spLocks noGrp="1"/>
          </p:cNvSpPr>
          <p:nvPr>
            <p:ph type="dt" sz="half" idx="10"/>
          </p:nvPr>
        </p:nvSpPr>
        <p:spPr/>
        <p:txBody>
          <a:bodyPr/>
          <a:lstStyle/>
          <a:p>
            <a:endParaRPr lang="he-IL"/>
          </a:p>
        </p:txBody>
      </p:sp>
      <p:sp>
        <p:nvSpPr>
          <p:cNvPr id="5" name="מציין מיקום של כותרת תחתונה 4">
            <a:extLst>
              <a:ext uri="{FF2B5EF4-FFF2-40B4-BE49-F238E27FC236}">
                <a16:creationId xmlns:a16="http://schemas.microsoft.com/office/drawing/2014/main" id="{A130D560-8D75-D13D-8F42-FB298150973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156DA0F-E28D-A977-3D21-EABAEDB629BF}"/>
              </a:ext>
            </a:extLst>
          </p:cNvPr>
          <p:cNvSpPr>
            <a:spLocks noGrp="1"/>
          </p:cNvSpPr>
          <p:nvPr>
            <p:ph type="sldNum" sz="quarter" idx="12"/>
          </p:nvPr>
        </p:nvSpPr>
        <p:spPr/>
        <p:txBody>
          <a:body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7525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89703A-49F1-A947-89C9-24404996A41E}"/>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BCC2670-751C-862C-10BA-0528E1E31F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F127706-EE5A-EE7B-0187-92CBA9AB24BE}"/>
              </a:ext>
            </a:extLst>
          </p:cNvPr>
          <p:cNvSpPr>
            <a:spLocks noGrp="1"/>
          </p:cNvSpPr>
          <p:nvPr>
            <p:ph type="dt" sz="half" idx="10"/>
          </p:nvPr>
        </p:nvSpPr>
        <p:spPr/>
        <p:txBody>
          <a:bodyPr/>
          <a:lstStyle/>
          <a:p>
            <a:endParaRPr lang="he-IL"/>
          </a:p>
        </p:txBody>
      </p:sp>
      <p:sp>
        <p:nvSpPr>
          <p:cNvPr id="5" name="מציין מיקום של כותרת תחתונה 4">
            <a:extLst>
              <a:ext uri="{FF2B5EF4-FFF2-40B4-BE49-F238E27FC236}">
                <a16:creationId xmlns:a16="http://schemas.microsoft.com/office/drawing/2014/main" id="{F4F6B5B3-46DF-605C-9730-8EDB7073B7B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16CCAE5-AC74-0060-5B1F-5A6B313FF56E}"/>
              </a:ext>
            </a:extLst>
          </p:cNvPr>
          <p:cNvSpPr>
            <a:spLocks noGrp="1"/>
          </p:cNvSpPr>
          <p:nvPr>
            <p:ph type="sldNum" sz="quarter" idx="12"/>
          </p:nvPr>
        </p:nvSpPr>
        <p:spPr/>
        <p:txBody>
          <a:body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89669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9166456-E9C0-6698-D145-04311E442B4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1F0EBAE-EE15-8E5F-CCF5-41FDDC495607}"/>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7C92DF92-E096-44F0-E2D4-B413AF4ABFE8}"/>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A0630F84-E7FC-20E9-7670-B5D3DE2B7CA6}"/>
              </a:ext>
            </a:extLst>
          </p:cNvPr>
          <p:cNvSpPr>
            <a:spLocks noGrp="1"/>
          </p:cNvSpPr>
          <p:nvPr>
            <p:ph type="dt" sz="half" idx="10"/>
          </p:nvPr>
        </p:nvSpPr>
        <p:spPr/>
        <p:txBody>
          <a:bodyPr/>
          <a:lstStyle/>
          <a:p>
            <a:endParaRPr lang="he-IL"/>
          </a:p>
        </p:txBody>
      </p:sp>
      <p:sp>
        <p:nvSpPr>
          <p:cNvPr id="6" name="מציין מיקום של כותרת תחתונה 5">
            <a:extLst>
              <a:ext uri="{FF2B5EF4-FFF2-40B4-BE49-F238E27FC236}">
                <a16:creationId xmlns:a16="http://schemas.microsoft.com/office/drawing/2014/main" id="{62D44B0D-7AE8-07A9-58D3-5C82493AAEA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C902921-68D5-F345-2749-DBF4F664FDFD}"/>
              </a:ext>
            </a:extLst>
          </p:cNvPr>
          <p:cNvSpPr>
            <a:spLocks noGrp="1"/>
          </p:cNvSpPr>
          <p:nvPr>
            <p:ph type="sldNum" sz="quarter" idx="12"/>
          </p:nvPr>
        </p:nvSpPr>
        <p:spPr/>
        <p:txBody>
          <a:body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28470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F11F5D-0379-257C-63E9-8C14AA82DBF0}"/>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8CF506B-067C-F3BB-3EF9-1A34AE6205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2E96496-7D12-0F34-A048-7F597A8777C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AD2A0C52-0501-7A01-34D7-F5A7B86BE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A87D8068-0B21-5902-9843-F05B9788A14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2398C0D0-ABD8-3D35-8728-797180792366}"/>
              </a:ext>
            </a:extLst>
          </p:cNvPr>
          <p:cNvSpPr>
            <a:spLocks noGrp="1"/>
          </p:cNvSpPr>
          <p:nvPr>
            <p:ph type="dt" sz="half" idx="10"/>
          </p:nvPr>
        </p:nvSpPr>
        <p:spPr/>
        <p:txBody>
          <a:bodyPr/>
          <a:lstStyle/>
          <a:p>
            <a:endParaRPr lang="he-IL"/>
          </a:p>
        </p:txBody>
      </p:sp>
      <p:sp>
        <p:nvSpPr>
          <p:cNvPr id="8" name="מציין מיקום של כותרת תחתונה 7">
            <a:extLst>
              <a:ext uri="{FF2B5EF4-FFF2-40B4-BE49-F238E27FC236}">
                <a16:creationId xmlns:a16="http://schemas.microsoft.com/office/drawing/2014/main" id="{F1513F26-6F94-766C-2552-0EB6315CA827}"/>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6C86C693-0336-46AF-C1C4-5860C8F44535}"/>
              </a:ext>
            </a:extLst>
          </p:cNvPr>
          <p:cNvSpPr>
            <a:spLocks noGrp="1"/>
          </p:cNvSpPr>
          <p:nvPr>
            <p:ph type="sldNum" sz="quarter" idx="12"/>
          </p:nvPr>
        </p:nvSpPr>
        <p:spPr/>
        <p:txBody>
          <a:body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1917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E047AE-B1F1-EA9C-877B-B9E0D74C03A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D3E93BE4-1299-4AA3-63F7-D243FFA2C849}"/>
              </a:ext>
            </a:extLst>
          </p:cNvPr>
          <p:cNvSpPr>
            <a:spLocks noGrp="1"/>
          </p:cNvSpPr>
          <p:nvPr>
            <p:ph type="dt" sz="half" idx="10"/>
          </p:nvPr>
        </p:nvSpPr>
        <p:spPr/>
        <p:txBody>
          <a:bodyPr/>
          <a:lstStyle/>
          <a:p>
            <a:endParaRPr lang="he-IL"/>
          </a:p>
        </p:txBody>
      </p:sp>
      <p:sp>
        <p:nvSpPr>
          <p:cNvPr id="4" name="מציין מיקום של כותרת תחתונה 3">
            <a:extLst>
              <a:ext uri="{FF2B5EF4-FFF2-40B4-BE49-F238E27FC236}">
                <a16:creationId xmlns:a16="http://schemas.microsoft.com/office/drawing/2014/main" id="{383BA41F-F11E-3796-537A-A41FB3D41253}"/>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84951D66-897D-9ACE-E58C-8E8940C2EE38}"/>
              </a:ext>
            </a:extLst>
          </p:cNvPr>
          <p:cNvSpPr>
            <a:spLocks noGrp="1"/>
          </p:cNvSpPr>
          <p:nvPr>
            <p:ph type="sldNum" sz="quarter" idx="12"/>
          </p:nvPr>
        </p:nvSpPr>
        <p:spPr/>
        <p:txBody>
          <a:body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6506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F1B56FD-090F-34BF-19E7-D91BCCFFB59A}"/>
              </a:ext>
            </a:extLst>
          </p:cNvPr>
          <p:cNvSpPr>
            <a:spLocks noGrp="1"/>
          </p:cNvSpPr>
          <p:nvPr>
            <p:ph type="dt" sz="half" idx="10"/>
          </p:nvPr>
        </p:nvSpPr>
        <p:spPr/>
        <p:txBody>
          <a:bodyPr/>
          <a:lstStyle/>
          <a:p>
            <a:endParaRPr lang="he-IL"/>
          </a:p>
        </p:txBody>
      </p:sp>
      <p:sp>
        <p:nvSpPr>
          <p:cNvPr id="3" name="מציין מיקום של כותרת תחתונה 2">
            <a:extLst>
              <a:ext uri="{FF2B5EF4-FFF2-40B4-BE49-F238E27FC236}">
                <a16:creationId xmlns:a16="http://schemas.microsoft.com/office/drawing/2014/main" id="{2C38D123-3A86-54E8-DA24-9ADF429BF349}"/>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7DC49881-3214-C945-41D8-F10C953356AF}"/>
              </a:ext>
            </a:extLst>
          </p:cNvPr>
          <p:cNvSpPr>
            <a:spLocks noGrp="1"/>
          </p:cNvSpPr>
          <p:nvPr>
            <p:ph type="sldNum" sz="quarter" idx="12"/>
          </p:nvPr>
        </p:nvSpPr>
        <p:spPr/>
        <p:txBody>
          <a:body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1253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09B83B-8B5C-0D1D-28DC-7F946809691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F1FAA40-2E77-191F-AD86-13F69A8616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B98AE99C-2580-EA4C-7B86-547E6F71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3052044-070C-DA00-DF74-C689438072A8}"/>
              </a:ext>
            </a:extLst>
          </p:cNvPr>
          <p:cNvSpPr>
            <a:spLocks noGrp="1"/>
          </p:cNvSpPr>
          <p:nvPr>
            <p:ph type="dt" sz="half" idx="10"/>
          </p:nvPr>
        </p:nvSpPr>
        <p:spPr/>
        <p:txBody>
          <a:bodyPr/>
          <a:lstStyle/>
          <a:p>
            <a:endParaRPr lang="he-IL"/>
          </a:p>
        </p:txBody>
      </p:sp>
      <p:sp>
        <p:nvSpPr>
          <p:cNvPr id="6" name="מציין מיקום של כותרת תחתונה 5">
            <a:extLst>
              <a:ext uri="{FF2B5EF4-FFF2-40B4-BE49-F238E27FC236}">
                <a16:creationId xmlns:a16="http://schemas.microsoft.com/office/drawing/2014/main" id="{16CB59EF-13DE-87FF-2C89-1805CC21E72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6012D8B-2737-8050-1D4D-BCF22D1B2286}"/>
              </a:ext>
            </a:extLst>
          </p:cNvPr>
          <p:cNvSpPr>
            <a:spLocks noGrp="1"/>
          </p:cNvSpPr>
          <p:nvPr>
            <p:ph type="sldNum" sz="quarter" idx="12"/>
          </p:nvPr>
        </p:nvSpPr>
        <p:spPr/>
        <p:txBody>
          <a:body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70378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F00249-6BD5-074F-8DB5-6AF3CDFF216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F060768-7A73-7E22-6579-540FE972A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780F041F-8C93-CAB9-235D-83AAA3C5B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C06C1A6-3415-4BBC-D8AF-AA8D181646CE}"/>
              </a:ext>
            </a:extLst>
          </p:cNvPr>
          <p:cNvSpPr>
            <a:spLocks noGrp="1"/>
          </p:cNvSpPr>
          <p:nvPr>
            <p:ph type="dt" sz="half" idx="10"/>
          </p:nvPr>
        </p:nvSpPr>
        <p:spPr/>
        <p:txBody>
          <a:bodyPr/>
          <a:lstStyle/>
          <a:p>
            <a:endParaRPr lang="he-IL"/>
          </a:p>
        </p:txBody>
      </p:sp>
      <p:sp>
        <p:nvSpPr>
          <p:cNvPr id="6" name="מציין מיקום של כותרת תחתונה 5">
            <a:extLst>
              <a:ext uri="{FF2B5EF4-FFF2-40B4-BE49-F238E27FC236}">
                <a16:creationId xmlns:a16="http://schemas.microsoft.com/office/drawing/2014/main" id="{0C5C64BC-B2FD-4661-1465-D5BE7006A3D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7824ABA-959C-D2E6-8648-DCABE88875DD}"/>
              </a:ext>
            </a:extLst>
          </p:cNvPr>
          <p:cNvSpPr>
            <a:spLocks noGrp="1"/>
          </p:cNvSpPr>
          <p:nvPr>
            <p:ph type="sldNum" sz="quarter" idx="12"/>
          </p:nvPr>
        </p:nvSpPr>
        <p:spPr/>
        <p:txBody>
          <a:body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4505789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13DE3D6A-F716-9D75-8F62-9EA8DC8D4F5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3FC85B0-84D4-66A6-101F-CB2608507DC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5125938-20C6-A6F5-F7B5-390C3348842B}"/>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endParaRPr lang="he-IL"/>
          </a:p>
        </p:txBody>
      </p:sp>
      <p:sp>
        <p:nvSpPr>
          <p:cNvPr id="5" name="מציין מיקום של כותרת תחתונה 4">
            <a:extLst>
              <a:ext uri="{FF2B5EF4-FFF2-40B4-BE49-F238E27FC236}">
                <a16:creationId xmlns:a16="http://schemas.microsoft.com/office/drawing/2014/main" id="{CBF196F0-EE28-42E5-0B30-3019CF8E9D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C86EE6B6-9014-B6C6-4070-BDE4E28E3EE1}"/>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pPr marL="0" lvl="0" indent="0" algn="l" rtl="1">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4630711"/>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Lst>
  <p:hf sldNum="0"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a:off x="0" y="0"/>
            <a:ext cx="12192000" cy="2877832"/>
          </a:xfrm>
          <a:custGeom>
            <a:avLst/>
            <a:gdLst/>
            <a:ahLst/>
            <a:cxnLst/>
            <a:rect l="l" t="t" r="r" b="b"/>
            <a:pathLst>
              <a:path w="12192000" h="2877832" extrusionOk="0">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p:nvPr/>
        </p:nvSpPr>
        <p:spPr>
          <a:xfrm>
            <a:off x="638881" y="390525"/>
            <a:ext cx="10909640" cy="151030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5100" b="1" i="0" u="none" strike="noStrike" cap="none" dirty="0" err="1">
                <a:solidFill>
                  <a:srgbClr val="FFFFFF"/>
                </a:solidFill>
                <a:latin typeface="Calibri"/>
                <a:ea typeface="Calibri"/>
                <a:cs typeface="Calibri"/>
                <a:sym typeface="Calibri"/>
              </a:rPr>
              <a:t>netGAN</a:t>
            </a:r>
            <a:r>
              <a:rPr lang="en-US" sz="5100" b="1" i="0" u="none" strike="noStrike" cap="none" dirty="0">
                <a:solidFill>
                  <a:srgbClr val="FFFFFF"/>
                </a:solidFill>
                <a:latin typeface="Calibri"/>
                <a:ea typeface="Calibri"/>
                <a:cs typeface="Calibri"/>
                <a:sym typeface="Calibri"/>
              </a:rPr>
              <a:t>- Generating Graphs via Random Walks</a:t>
            </a:r>
            <a:endParaRPr dirty="0"/>
          </a:p>
        </p:txBody>
      </p:sp>
      <p:sp>
        <p:nvSpPr>
          <p:cNvPr id="95" name="Google Shape;95;p1"/>
          <p:cNvSpPr/>
          <p:nvPr/>
        </p:nvSpPr>
        <p:spPr>
          <a:xfrm>
            <a:off x="3974206" y="1753266"/>
            <a:ext cx="4243589" cy="18288"/>
          </a:xfrm>
          <a:custGeom>
            <a:avLst/>
            <a:gdLst/>
            <a:ahLst/>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6" name="Google Shape;96;p1"/>
          <p:cNvPicPr preferRelativeResize="0"/>
          <p:nvPr/>
        </p:nvPicPr>
        <p:blipFill rotWithShape="1">
          <a:blip r:embed="rId3">
            <a:alphaModFix/>
          </a:blip>
          <a:srcRect/>
          <a:stretch/>
        </p:blipFill>
        <p:spPr>
          <a:xfrm>
            <a:off x="2997514" y="3067050"/>
            <a:ext cx="6193923" cy="3019537"/>
          </a:xfrm>
          <a:prstGeom prst="rect">
            <a:avLst/>
          </a:prstGeom>
          <a:noFill/>
          <a:ln>
            <a:noFill/>
          </a:ln>
        </p:spPr>
      </p:pic>
      <p:sp>
        <p:nvSpPr>
          <p:cNvPr id="97" name="Google Shape;97;p1"/>
          <p:cNvSpPr txBox="1"/>
          <p:nvPr/>
        </p:nvSpPr>
        <p:spPr>
          <a:xfrm>
            <a:off x="3318621" y="2086498"/>
            <a:ext cx="5872816"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lt1"/>
                </a:solidFill>
                <a:latin typeface="Overlock"/>
                <a:ea typeface="Overlock"/>
                <a:cs typeface="Overlock"/>
                <a:sym typeface="Overlock"/>
              </a:rPr>
              <a:t>By: Liraz </a:t>
            </a:r>
            <a:r>
              <a:rPr lang="en-US" sz="2000" b="1" i="0" u="none" strike="noStrike" cap="none" dirty="0" err="1">
                <a:solidFill>
                  <a:schemeClr val="lt1"/>
                </a:solidFill>
                <a:latin typeface="Overlock"/>
                <a:ea typeface="Overlock"/>
                <a:cs typeface="Overlock"/>
                <a:sym typeface="Overlock"/>
              </a:rPr>
              <a:t>Akiva</a:t>
            </a:r>
            <a:r>
              <a:rPr lang="en-US" sz="2000" b="1" i="0" u="none" strike="noStrike" cap="none" dirty="0">
                <a:solidFill>
                  <a:schemeClr val="lt1"/>
                </a:solidFill>
                <a:latin typeface="Overlock"/>
                <a:ea typeface="Overlock"/>
                <a:cs typeface="Overlock"/>
                <a:sym typeface="Overlock"/>
              </a:rPr>
              <a:t>, Amit Benita and Sahar </a:t>
            </a:r>
            <a:r>
              <a:rPr lang="en-US" sz="2000" b="1" i="0" u="none" strike="noStrike" cap="none" dirty="0" err="1">
                <a:solidFill>
                  <a:schemeClr val="lt1"/>
                </a:solidFill>
                <a:latin typeface="Overlock"/>
                <a:ea typeface="Overlock"/>
                <a:cs typeface="Overlock"/>
                <a:sym typeface="Overlock"/>
              </a:rPr>
              <a:t>Shomer</a:t>
            </a:r>
            <a:r>
              <a:rPr lang="en-US" sz="2000" b="1" i="0" u="none" strike="noStrike" cap="none" dirty="0">
                <a:solidFill>
                  <a:schemeClr val="lt1"/>
                </a:solidFill>
                <a:latin typeface="Overlock"/>
                <a:ea typeface="Overlock"/>
                <a:cs typeface="Overlock"/>
                <a:sym typeface="Overlock"/>
              </a:rPr>
              <a:t> Hay</a:t>
            </a:r>
            <a:endParaRPr sz="2000" b="1" i="0" u="none" strike="noStrike" cap="none" dirty="0">
              <a:solidFill>
                <a:schemeClr val="lt1"/>
              </a:solidFill>
              <a:latin typeface="Overlock"/>
              <a:ea typeface="Overlock"/>
              <a:cs typeface="Overlock"/>
              <a:sym typeface="Overlo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p:nvPr/>
        </p:nvSpPr>
        <p:spPr>
          <a:xfrm>
            <a:off x="179109" y="99632"/>
            <a:ext cx="3006899"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dk1"/>
                </a:solidFill>
                <a:ea typeface="Calibri"/>
                <a:sym typeface="Calibri"/>
              </a:rPr>
              <a:t>General intro</a:t>
            </a:r>
          </a:p>
        </p:txBody>
      </p:sp>
      <p:grpSp>
        <p:nvGrpSpPr>
          <p:cNvPr id="209" name="Google Shape;209;p10"/>
          <p:cNvGrpSpPr/>
          <p:nvPr/>
        </p:nvGrpSpPr>
        <p:grpSpPr>
          <a:xfrm>
            <a:off x="501192" y="2594563"/>
            <a:ext cx="11189616" cy="3937899"/>
            <a:chOff x="69302" y="2330505"/>
            <a:chExt cx="11979346" cy="4469933"/>
          </a:xfrm>
        </p:grpSpPr>
        <p:pic>
          <p:nvPicPr>
            <p:cNvPr id="210" name="Google Shape;210;p10"/>
            <p:cNvPicPr preferRelativeResize="0"/>
            <p:nvPr/>
          </p:nvPicPr>
          <p:blipFill rotWithShape="1">
            <a:blip r:embed="rId3">
              <a:alphaModFix/>
            </a:blip>
            <a:srcRect/>
            <a:stretch/>
          </p:blipFill>
          <p:spPr>
            <a:xfrm>
              <a:off x="9115804" y="2330505"/>
              <a:ext cx="2932844" cy="3295177"/>
            </a:xfrm>
            <a:prstGeom prst="rect">
              <a:avLst/>
            </a:prstGeom>
            <a:noFill/>
            <a:ln>
              <a:noFill/>
            </a:ln>
          </p:spPr>
        </p:pic>
        <p:grpSp>
          <p:nvGrpSpPr>
            <p:cNvPr id="211" name="Google Shape;211;p10"/>
            <p:cNvGrpSpPr/>
            <p:nvPr/>
          </p:nvGrpSpPr>
          <p:grpSpPr>
            <a:xfrm>
              <a:off x="69302" y="2446922"/>
              <a:ext cx="8836373" cy="4353516"/>
              <a:chOff x="716061" y="289442"/>
              <a:chExt cx="11105930" cy="5191293"/>
            </a:xfrm>
          </p:grpSpPr>
          <p:pic>
            <p:nvPicPr>
              <p:cNvPr id="212" name="Google Shape;212;p10"/>
              <p:cNvPicPr preferRelativeResize="0"/>
              <p:nvPr/>
            </p:nvPicPr>
            <p:blipFill rotWithShape="1">
              <a:blip r:embed="rId4">
                <a:alphaModFix/>
              </a:blip>
              <a:srcRect/>
              <a:stretch/>
            </p:blipFill>
            <p:spPr>
              <a:xfrm>
                <a:off x="716061" y="1716607"/>
                <a:ext cx="7943850" cy="2647950"/>
              </a:xfrm>
              <a:prstGeom prst="rect">
                <a:avLst/>
              </a:prstGeom>
              <a:noFill/>
              <a:ln>
                <a:noFill/>
              </a:ln>
            </p:spPr>
          </p:pic>
          <p:cxnSp>
            <p:nvCxnSpPr>
              <p:cNvPr id="213" name="Google Shape;213;p10"/>
              <p:cNvCxnSpPr/>
              <p:nvPr/>
            </p:nvCxnSpPr>
            <p:spPr>
              <a:xfrm rot="10800000" flipH="1">
                <a:off x="8900208" y="1246173"/>
                <a:ext cx="947799" cy="622835"/>
              </a:xfrm>
              <a:prstGeom prst="straightConnector1">
                <a:avLst/>
              </a:prstGeom>
              <a:noFill/>
              <a:ln w="76200" cap="flat" cmpd="sng">
                <a:solidFill>
                  <a:schemeClr val="dk1"/>
                </a:solidFill>
                <a:prstDash val="solid"/>
                <a:miter lim="800000"/>
                <a:headEnd type="none" w="sm" len="sm"/>
                <a:tailEnd type="triangle" w="med" len="med"/>
              </a:ln>
            </p:spPr>
          </p:cxnSp>
          <p:cxnSp>
            <p:nvCxnSpPr>
              <p:cNvPr id="214" name="Google Shape;214;p10"/>
              <p:cNvCxnSpPr/>
              <p:nvPr/>
            </p:nvCxnSpPr>
            <p:spPr>
              <a:xfrm rot="10800000" flipH="1">
                <a:off x="8869112" y="2978542"/>
                <a:ext cx="978894" cy="7418"/>
              </a:xfrm>
              <a:prstGeom prst="straightConnector1">
                <a:avLst/>
              </a:prstGeom>
              <a:noFill/>
              <a:ln w="76200" cap="flat" cmpd="sng">
                <a:solidFill>
                  <a:schemeClr val="dk1"/>
                </a:solidFill>
                <a:prstDash val="solid"/>
                <a:miter lim="800000"/>
                <a:headEnd type="none" w="sm" len="sm"/>
                <a:tailEnd type="triangle" w="med" len="med"/>
              </a:ln>
            </p:spPr>
          </p:cxnSp>
          <p:cxnSp>
            <p:nvCxnSpPr>
              <p:cNvPr id="215" name="Google Shape;215;p10"/>
              <p:cNvCxnSpPr/>
              <p:nvPr/>
            </p:nvCxnSpPr>
            <p:spPr>
              <a:xfrm>
                <a:off x="8761613" y="3920043"/>
                <a:ext cx="1029750" cy="595313"/>
              </a:xfrm>
              <a:prstGeom prst="straightConnector1">
                <a:avLst/>
              </a:prstGeom>
              <a:noFill/>
              <a:ln w="76200" cap="flat" cmpd="sng">
                <a:solidFill>
                  <a:schemeClr val="dk1"/>
                </a:solidFill>
                <a:prstDash val="solid"/>
                <a:miter lim="800000"/>
                <a:headEnd type="none" w="sm" len="sm"/>
                <a:tailEnd type="triangle" w="med" len="med"/>
              </a:ln>
            </p:spPr>
          </p:cxnSp>
          <p:grpSp>
            <p:nvGrpSpPr>
              <p:cNvPr id="216" name="Google Shape;216;p10"/>
              <p:cNvGrpSpPr/>
              <p:nvPr/>
            </p:nvGrpSpPr>
            <p:grpSpPr>
              <a:xfrm>
                <a:off x="9949709" y="289442"/>
                <a:ext cx="1872282" cy="5191293"/>
                <a:chOff x="9949709" y="289442"/>
                <a:chExt cx="1872282" cy="5191293"/>
              </a:xfrm>
            </p:grpSpPr>
            <p:pic>
              <p:nvPicPr>
                <p:cNvPr id="217" name="Google Shape;217;p10"/>
                <p:cNvPicPr preferRelativeResize="0"/>
                <p:nvPr/>
              </p:nvPicPr>
              <p:blipFill rotWithShape="1">
                <a:blip r:embed="rId5">
                  <a:alphaModFix/>
                </a:blip>
                <a:srcRect l="6850"/>
                <a:stretch/>
              </p:blipFill>
              <p:spPr>
                <a:xfrm>
                  <a:off x="10087284" y="289442"/>
                  <a:ext cx="1734707" cy="5191293"/>
                </a:xfrm>
                <a:prstGeom prst="rect">
                  <a:avLst/>
                </a:prstGeom>
                <a:noFill/>
                <a:ln>
                  <a:noFill/>
                </a:ln>
              </p:spPr>
            </p:pic>
            <p:sp>
              <p:nvSpPr>
                <p:cNvPr id="218" name="Google Shape;218;p10"/>
                <p:cNvSpPr/>
                <p:nvPr/>
              </p:nvSpPr>
              <p:spPr>
                <a:xfrm>
                  <a:off x="9949709" y="2840304"/>
                  <a:ext cx="132967" cy="29131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a:solidFill>
                      <a:schemeClr val="lt1"/>
                    </a:solidFill>
                    <a:latin typeface="Calibri"/>
                    <a:ea typeface="Calibri"/>
                    <a:cs typeface="Calibri"/>
                    <a:sym typeface="Calibri"/>
                  </a:endParaRPr>
                </a:p>
              </p:txBody>
            </p:sp>
          </p:grpSp>
        </p:grpSp>
      </p:grpSp>
      <p:sp>
        <p:nvSpPr>
          <p:cNvPr id="2" name="תיבת טקסט 1">
            <a:extLst>
              <a:ext uri="{FF2B5EF4-FFF2-40B4-BE49-F238E27FC236}">
                <a16:creationId xmlns:a16="http://schemas.microsoft.com/office/drawing/2014/main" id="{DD672C13-B764-A597-6235-8805633D1CBC}"/>
              </a:ext>
            </a:extLst>
          </p:cNvPr>
          <p:cNvSpPr txBox="1"/>
          <p:nvPr/>
        </p:nvSpPr>
        <p:spPr>
          <a:xfrm>
            <a:off x="501191" y="927063"/>
            <a:ext cx="11189616" cy="1200329"/>
          </a:xfrm>
          <a:prstGeom prst="rect">
            <a:avLst/>
          </a:prstGeom>
          <a:noFill/>
        </p:spPr>
        <p:txBody>
          <a:bodyPr wrap="square" rtlCol="1">
            <a:spAutoFit/>
          </a:bodyPr>
          <a:lstStyle/>
          <a:p>
            <a:pPr marL="285750" indent="-285750" algn="just" rtl="0">
              <a:buFont typeface="Wingdings" panose="05000000000000000000" pitchFamily="2" charset="2"/>
              <a:buChar char="Ø"/>
            </a:pPr>
            <a:r>
              <a:rPr lang="en-US" dirty="0"/>
              <a:t>Input graph with N nodes is presented as an adjacency matrix A</a:t>
            </a:r>
            <a:r>
              <a:rPr lang="en-US" sz="1200" dirty="0"/>
              <a:t>nxn</a:t>
            </a:r>
            <a:r>
              <a:rPr lang="en-US" dirty="0"/>
              <a:t>, </a:t>
            </a:r>
            <a:r>
              <a:rPr lang="en-US" sz="1100" dirty="0"/>
              <a:t>E</a:t>
            </a:r>
            <a:r>
              <a:rPr lang="en-US" dirty="0"/>
              <a:t> </a:t>
            </a:r>
            <a:r>
              <a:rPr lang="en-US" sz="1400" dirty="0"/>
              <a:t>{0,1}</a:t>
            </a:r>
          </a:p>
          <a:p>
            <a:pPr marL="285750" indent="-285750" algn="just" rtl="0">
              <a:buFont typeface="Wingdings" panose="05000000000000000000" pitchFamily="2" charset="2"/>
              <a:buChar char="Ø"/>
            </a:pPr>
            <a:r>
              <a:rPr lang="en-US" dirty="0"/>
              <a:t>In each step, 2 parameters are given: probability for the next node and the memory state.</a:t>
            </a:r>
            <a:endParaRPr lang="en-US" sz="1400" dirty="0"/>
          </a:p>
          <a:p>
            <a:pPr marL="285750" indent="-285750" algn="just" rtl="0">
              <a:buFont typeface="Wingdings" panose="05000000000000000000" pitchFamily="2" charset="2"/>
              <a:buChar char="Ø"/>
            </a:pPr>
            <a:r>
              <a:rPr lang="en-US" dirty="0"/>
              <a:t>When done processing a whole random walk, presented as a vector of T nodes, D outputs a final probability of that random walk being real.</a:t>
            </a:r>
          </a:p>
        </p:txBody>
      </p:sp>
      <p:pic>
        <p:nvPicPr>
          <p:cNvPr id="3" name="תמונה 2">
            <a:extLst>
              <a:ext uri="{FF2B5EF4-FFF2-40B4-BE49-F238E27FC236}">
                <a16:creationId xmlns:a16="http://schemas.microsoft.com/office/drawing/2014/main" id="{4CF6B8A6-F569-9998-E1A2-EDECB2315E2D}"/>
              </a:ext>
            </a:extLst>
          </p:cNvPr>
          <p:cNvPicPr>
            <a:picLocks noChangeAspect="1"/>
          </p:cNvPicPr>
          <p:nvPr/>
        </p:nvPicPr>
        <p:blipFill>
          <a:blip r:embed="rId6"/>
          <a:stretch>
            <a:fillRect/>
          </a:stretch>
        </p:blipFill>
        <p:spPr>
          <a:xfrm>
            <a:off x="501191" y="676672"/>
            <a:ext cx="4298053" cy="1036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p:nvPr/>
        </p:nvSpPr>
        <p:spPr>
          <a:xfrm>
            <a:off x="193281" y="91937"/>
            <a:ext cx="6571413"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dk1"/>
                </a:solidFill>
                <a:ea typeface="Calibri"/>
                <a:sym typeface="Calibri"/>
              </a:rPr>
              <a:t>Random walks (leskovec node2vec)</a:t>
            </a:r>
          </a:p>
        </p:txBody>
      </p:sp>
      <p:sp>
        <p:nvSpPr>
          <p:cNvPr id="2" name="תיבת טקסט 1">
            <a:extLst>
              <a:ext uri="{FF2B5EF4-FFF2-40B4-BE49-F238E27FC236}">
                <a16:creationId xmlns:a16="http://schemas.microsoft.com/office/drawing/2014/main" id="{DD672C13-B764-A597-6235-8805633D1CBC}"/>
              </a:ext>
            </a:extLst>
          </p:cNvPr>
          <p:cNvSpPr txBox="1"/>
          <p:nvPr/>
        </p:nvSpPr>
        <p:spPr>
          <a:xfrm>
            <a:off x="501191" y="927063"/>
            <a:ext cx="11189616" cy="1477328"/>
          </a:xfrm>
          <a:prstGeom prst="rect">
            <a:avLst/>
          </a:prstGeom>
          <a:noFill/>
        </p:spPr>
        <p:txBody>
          <a:bodyPr wrap="square" rtlCol="1">
            <a:spAutoFit/>
          </a:bodyPr>
          <a:lstStyle/>
          <a:p>
            <a:pPr marL="285750" indent="-285750" algn="just" rtl="0">
              <a:buFont typeface="Wingdings" panose="05000000000000000000" pitchFamily="2" charset="2"/>
              <a:buChar char="Ø"/>
            </a:pPr>
            <a:r>
              <a:rPr lang="en-US" dirty="0"/>
              <a:t>Capturing the structure</a:t>
            </a:r>
          </a:p>
          <a:p>
            <a:pPr marL="285750" indent="-285750" algn="just" rtl="0">
              <a:buFont typeface="Wingdings" panose="05000000000000000000" pitchFamily="2" charset="2"/>
              <a:buChar char="Ø"/>
            </a:pPr>
            <a:r>
              <a:rPr lang="en-US" dirty="0"/>
              <a:t>Borrowing feature information</a:t>
            </a:r>
          </a:p>
          <a:p>
            <a:pPr marL="285750" indent="-285750" algn="just" rtl="0">
              <a:buFont typeface="Wingdings" panose="05000000000000000000" pitchFamily="2" charset="2"/>
              <a:buChar char="Ø"/>
            </a:pPr>
            <a:r>
              <a:rPr lang="en-US" dirty="0"/>
              <a:t>Considering the search strategies: </a:t>
            </a:r>
          </a:p>
          <a:p>
            <a:pPr algn="just" rtl="0"/>
            <a:r>
              <a:rPr lang="en-US" dirty="0"/>
              <a:t>      BFS- only immediate neighbors </a:t>
            </a:r>
          </a:p>
          <a:p>
            <a:pPr algn="just" rtl="0"/>
            <a:r>
              <a:rPr lang="en-US" dirty="0"/>
              <a:t>      DFS- sequentially sampled at increasing distances- depth </a:t>
            </a:r>
          </a:p>
        </p:txBody>
      </p:sp>
      <p:pic>
        <p:nvPicPr>
          <p:cNvPr id="3" name="תמונה 2">
            <a:extLst>
              <a:ext uri="{FF2B5EF4-FFF2-40B4-BE49-F238E27FC236}">
                <a16:creationId xmlns:a16="http://schemas.microsoft.com/office/drawing/2014/main" id="{4CF6B8A6-F569-9998-E1A2-EDECB2315E2D}"/>
              </a:ext>
            </a:extLst>
          </p:cNvPr>
          <p:cNvPicPr>
            <a:picLocks noChangeAspect="1"/>
          </p:cNvPicPr>
          <p:nvPr/>
        </p:nvPicPr>
        <p:blipFill>
          <a:blip r:embed="rId3"/>
          <a:stretch>
            <a:fillRect/>
          </a:stretch>
        </p:blipFill>
        <p:spPr>
          <a:xfrm>
            <a:off x="501191" y="676672"/>
            <a:ext cx="4298053" cy="103641"/>
          </a:xfrm>
          <a:prstGeom prst="rect">
            <a:avLst/>
          </a:prstGeom>
        </p:spPr>
      </p:pic>
      <p:pic>
        <p:nvPicPr>
          <p:cNvPr id="5" name="Picture 4">
            <a:extLst>
              <a:ext uri="{FF2B5EF4-FFF2-40B4-BE49-F238E27FC236}">
                <a16:creationId xmlns:a16="http://schemas.microsoft.com/office/drawing/2014/main" id="{8093FE5F-6FFC-41C6-BFB6-F7F1BCF7E7BA}"/>
              </a:ext>
            </a:extLst>
          </p:cNvPr>
          <p:cNvPicPr>
            <a:picLocks noChangeAspect="1"/>
          </p:cNvPicPr>
          <p:nvPr/>
        </p:nvPicPr>
        <p:blipFill>
          <a:blip r:embed="rId4"/>
          <a:stretch>
            <a:fillRect/>
          </a:stretch>
        </p:blipFill>
        <p:spPr>
          <a:xfrm>
            <a:off x="4363784" y="3809218"/>
            <a:ext cx="3464429" cy="1427057"/>
          </a:xfrm>
          <a:prstGeom prst="rect">
            <a:avLst/>
          </a:prstGeom>
        </p:spPr>
      </p:pic>
      <p:sp>
        <p:nvSpPr>
          <p:cNvPr id="17" name="תיבת טקסט 1">
            <a:extLst>
              <a:ext uri="{FF2B5EF4-FFF2-40B4-BE49-F238E27FC236}">
                <a16:creationId xmlns:a16="http://schemas.microsoft.com/office/drawing/2014/main" id="{9C3694F4-B1F3-4BB7-986E-CAE6C607BC8B}"/>
              </a:ext>
            </a:extLst>
          </p:cNvPr>
          <p:cNvSpPr txBox="1"/>
          <p:nvPr/>
        </p:nvSpPr>
        <p:spPr>
          <a:xfrm>
            <a:off x="501191" y="2705319"/>
            <a:ext cx="11189616" cy="923330"/>
          </a:xfrm>
          <a:prstGeom prst="rect">
            <a:avLst/>
          </a:prstGeom>
          <a:noFill/>
        </p:spPr>
        <p:txBody>
          <a:bodyPr wrap="square" rtlCol="1">
            <a:spAutoFit/>
          </a:bodyPr>
          <a:lstStyle/>
          <a:p>
            <a:pPr algn="just" rtl="0"/>
            <a:r>
              <a:rPr lang="en-US" dirty="0"/>
              <a:t>Why random?</a:t>
            </a:r>
          </a:p>
          <a:p>
            <a:pPr marL="285750" indent="-285750" algn="just" rtl="0">
              <a:buFont typeface="Wingdings" panose="05000000000000000000" pitchFamily="2" charset="2"/>
              <a:buChar char="ü"/>
            </a:pPr>
            <a:r>
              <a:rPr lang="en-US" dirty="0"/>
              <a:t>Random walks are computationally efficient in terms of both space and time requirements</a:t>
            </a:r>
          </a:p>
          <a:p>
            <a:pPr marL="285750" indent="-285750" algn="just" rtl="0">
              <a:buFont typeface="Wingdings" panose="05000000000000000000" pitchFamily="2" charset="2"/>
              <a:buChar char="ü"/>
            </a:pPr>
            <a:r>
              <a:rPr lang="en-US" dirty="0"/>
              <a:t>Exploring “neighborhoods” which define the network’s topology</a:t>
            </a:r>
          </a:p>
        </p:txBody>
      </p:sp>
    </p:spTree>
    <p:extLst>
      <p:ext uri="{BB962C8B-B14F-4D97-AF65-F5344CB8AC3E}">
        <p14:creationId xmlns:p14="http://schemas.microsoft.com/office/powerpoint/2010/main" val="1690059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p:nvPr/>
        </p:nvSpPr>
        <p:spPr>
          <a:xfrm>
            <a:off x="193281" y="91937"/>
            <a:ext cx="6571413"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dk1"/>
                </a:solidFill>
                <a:ea typeface="Calibri"/>
                <a:sym typeface="Calibri"/>
              </a:rPr>
              <a:t>Random walks (leskovec node2vec)</a:t>
            </a:r>
          </a:p>
        </p:txBody>
      </p:sp>
      <p:pic>
        <p:nvPicPr>
          <p:cNvPr id="3" name="תמונה 2">
            <a:extLst>
              <a:ext uri="{FF2B5EF4-FFF2-40B4-BE49-F238E27FC236}">
                <a16:creationId xmlns:a16="http://schemas.microsoft.com/office/drawing/2014/main" id="{4CF6B8A6-F569-9998-E1A2-EDECB2315E2D}"/>
              </a:ext>
            </a:extLst>
          </p:cNvPr>
          <p:cNvPicPr>
            <a:picLocks noChangeAspect="1"/>
          </p:cNvPicPr>
          <p:nvPr/>
        </p:nvPicPr>
        <p:blipFill>
          <a:blip r:embed="rId3"/>
          <a:stretch>
            <a:fillRect/>
          </a:stretch>
        </p:blipFill>
        <p:spPr>
          <a:xfrm>
            <a:off x="501191" y="676672"/>
            <a:ext cx="4298053" cy="103641"/>
          </a:xfrm>
          <a:prstGeom prst="rect">
            <a:avLst/>
          </a:prstGeom>
        </p:spPr>
      </p:pic>
      <p:pic>
        <p:nvPicPr>
          <p:cNvPr id="13" name="Picture 12">
            <a:extLst>
              <a:ext uri="{FF2B5EF4-FFF2-40B4-BE49-F238E27FC236}">
                <a16:creationId xmlns:a16="http://schemas.microsoft.com/office/drawing/2014/main" id="{078317C7-669E-40EC-8E68-A749D357FA42}"/>
              </a:ext>
            </a:extLst>
          </p:cNvPr>
          <p:cNvPicPr>
            <a:picLocks noChangeAspect="1"/>
          </p:cNvPicPr>
          <p:nvPr/>
        </p:nvPicPr>
        <p:blipFill>
          <a:blip r:embed="rId4"/>
          <a:stretch>
            <a:fillRect/>
          </a:stretch>
        </p:blipFill>
        <p:spPr>
          <a:xfrm>
            <a:off x="501191" y="983269"/>
            <a:ext cx="2578533" cy="1641696"/>
          </a:xfrm>
          <a:prstGeom prst="rect">
            <a:avLst/>
          </a:prstGeom>
        </p:spPr>
      </p:pic>
      <p:pic>
        <p:nvPicPr>
          <p:cNvPr id="14" name="Picture 13">
            <a:extLst>
              <a:ext uri="{FF2B5EF4-FFF2-40B4-BE49-F238E27FC236}">
                <a16:creationId xmlns:a16="http://schemas.microsoft.com/office/drawing/2014/main" id="{02D30790-A082-405A-B840-6C997AEBBE08}"/>
              </a:ext>
            </a:extLst>
          </p:cNvPr>
          <p:cNvPicPr>
            <a:picLocks noChangeAspect="1"/>
          </p:cNvPicPr>
          <p:nvPr/>
        </p:nvPicPr>
        <p:blipFill>
          <a:blip r:embed="rId5"/>
          <a:stretch>
            <a:fillRect/>
          </a:stretch>
        </p:blipFill>
        <p:spPr>
          <a:xfrm>
            <a:off x="3478988" y="2417123"/>
            <a:ext cx="2126164" cy="312447"/>
          </a:xfrm>
          <a:prstGeom prst="rect">
            <a:avLst/>
          </a:prstGeom>
        </p:spPr>
      </p:pic>
      <p:pic>
        <p:nvPicPr>
          <p:cNvPr id="15" name="Picture 14">
            <a:extLst>
              <a:ext uri="{FF2B5EF4-FFF2-40B4-BE49-F238E27FC236}">
                <a16:creationId xmlns:a16="http://schemas.microsoft.com/office/drawing/2014/main" id="{CF870FD2-B911-4041-9E65-EB9CDF58E99D}"/>
              </a:ext>
            </a:extLst>
          </p:cNvPr>
          <p:cNvPicPr>
            <a:picLocks noChangeAspect="1"/>
          </p:cNvPicPr>
          <p:nvPr/>
        </p:nvPicPr>
        <p:blipFill>
          <a:blip r:embed="rId6"/>
          <a:stretch>
            <a:fillRect/>
          </a:stretch>
        </p:blipFill>
        <p:spPr>
          <a:xfrm>
            <a:off x="3478988" y="1075887"/>
            <a:ext cx="3459780" cy="1341236"/>
          </a:xfrm>
          <a:prstGeom prst="rect">
            <a:avLst/>
          </a:prstGeom>
        </p:spPr>
      </p:pic>
      <p:sp>
        <p:nvSpPr>
          <p:cNvPr id="16" name="TextBox 15">
            <a:extLst>
              <a:ext uri="{FF2B5EF4-FFF2-40B4-BE49-F238E27FC236}">
                <a16:creationId xmlns:a16="http://schemas.microsoft.com/office/drawing/2014/main" id="{B1F3E9BF-3EBC-462F-8ADD-E334A24037CA}"/>
              </a:ext>
            </a:extLst>
          </p:cNvPr>
          <p:cNvSpPr txBox="1"/>
          <p:nvPr/>
        </p:nvSpPr>
        <p:spPr>
          <a:xfrm>
            <a:off x="501190" y="2710988"/>
            <a:ext cx="8605487" cy="2862322"/>
          </a:xfrm>
          <a:prstGeom prst="rect">
            <a:avLst/>
          </a:prstGeom>
          <a:noFill/>
        </p:spPr>
        <p:txBody>
          <a:bodyPr wrap="square" rtlCol="1">
            <a:spAutoFit/>
          </a:bodyPr>
          <a:lstStyle/>
          <a:p>
            <a:pPr algn="l" rtl="0"/>
            <a:r>
              <a:rPr lang="en-US" dirty="0"/>
              <a:t>Parameters p, q:</a:t>
            </a:r>
          </a:p>
          <a:p>
            <a:pPr algn="l" rtl="0"/>
            <a:r>
              <a:rPr lang="en-US" b="1" dirty="0"/>
              <a:t>p</a:t>
            </a:r>
            <a:r>
              <a:rPr lang="en-US" dirty="0"/>
              <a:t> controls the likelihood of immediately revisiting a node in the walk.</a:t>
            </a:r>
          </a:p>
          <a:p>
            <a:pPr algn="l" rtl="0"/>
            <a:r>
              <a:rPr lang="en-US" dirty="0"/>
              <a:t>mediately revisiting a node in the walk. Setting it to a high value (&gt; max(q, 1)) ensures that we are less likely to sample an already visited node in the following two steps (unless the next node in the walk had no other neighbor)</a:t>
            </a:r>
          </a:p>
          <a:p>
            <a:pPr algn="l" rtl="0"/>
            <a:endParaRPr lang="en-US" dirty="0"/>
          </a:p>
          <a:p>
            <a:pPr algn="l" rtl="0"/>
            <a:r>
              <a:rPr lang="en-US" b="1" dirty="0"/>
              <a:t>q</a:t>
            </a:r>
            <a:r>
              <a:rPr lang="en-US" dirty="0"/>
              <a:t> allows the search to differentiate between “inward” and “outward” nodes.</a:t>
            </a:r>
          </a:p>
          <a:p>
            <a:pPr algn="l" rtl="0"/>
            <a:r>
              <a:rPr lang="en-US" dirty="0"/>
              <a:t>if q &gt; 1, the random walk is biased towards nodes close to node t.</a:t>
            </a:r>
          </a:p>
          <a:p>
            <a:pPr algn="l" rtl="0"/>
            <a:r>
              <a:rPr lang="en-US" dirty="0"/>
              <a:t>if q &lt; 1, the walk is more inclined to visit nodes which are further away from the node t.</a:t>
            </a:r>
          </a:p>
          <a:p>
            <a:pPr algn="l" rtl="0"/>
            <a:endParaRPr lang="he-IL" dirty="0"/>
          </a:p>
        </p:txBody>
      </p:sp>
    </p:spTree>
    <p:extLst>
      <p:ext uri="{BB962C8B-B14F-4D97-AF65-F5344CB8AC3E}">
        <p14:creationId xmlns:p14="http://schemas.microsoft.com/office/powerpoint/2010/main" val="411325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12"/>
          <p:cNvSpPr/>
          <p:nvPr/>
        </p:nvSpPr>
        <p:spPr>
          <a:xfrm>
            <a:off x="-6096"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2"/>
          <p:cNvSpPr txBox="1">
            <a:spLocks noGrp="1"/>
          </p:cNvSpPr>
          <p:nvPr>
            <p:ph type="title"/>
          </p:nvPr>
        </p:nvSpPr>
        <p:spPr>
          <a:xfrm>
            <a:off x="329278" y="286338"/>
            <a:ext cx="8616758" cy="632967"/>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5556"/>
              <a:buFont typeface="Calibri"/>
              <a:buNone/>
            </a:pPr>
            <a:r>
              <a:rPr lang="en-US" sz="5000" b="1" dirty="0">
                <a:solidFill>
                  <a:schemeClr val="dk1"/>
                </a:solidFill>
                <a:latin typeface="+mn-lt"/>
                <a:ea typeface="Calibri"/>
                <a:cs typeface="+mn-cs"/>
                <a:sym typeface="Calibri"/>
              </a:rPr>
              <a:t>What can we do with NetGAN?</a:t>
            </a:r>
            <a:endParaRPr b="1" dirty="0">
              <a:latin typeface="+mn-lt"/>
              <a:cs typeface="+mn-cs"/>
            </a:endParaRPr>
          </a:p>
        </p:txBody>
      </p:sp>
      <p:sp>
        <p:nvSpPr>
          <p:cNvPr id="236" name="Google Shape;236;p12"/>
          <p:cNvSpPr txBox="1">
            <a:spLocks noGrp="1"/>
          </p:cNvSpPr>
          <p:nvPr>
            <p:ph type="body" idx="1"/>
          </p:nvPr>
        </p:nvSpPr>
        <p:spPr>
          <a:xfrm>
            <a:off x="122549" y="1205643"/>
            <a:ext cx="11594969" cy="2457286"/>
          </a:xfrm>
          <a:prstGeom prst="rect">
            <a:avLst/>
          </a:prstGeom>
          <a:noFill/>
          <a:ln>
            <a:noFill/>
          </a:ln>
        </p:spPr>
        <p:txBody>
          <a:bodyPr spcFirstLastPara="1" wrap="square" lIns="91425" tIns="45700" rIns="91425" bIns="45700" anchor="t" anchorCtr="0">
            <a:normAutofit/>
          </a:bodyPr>
          <a:lstStyle/>
          <a:p>
            <a:pPr marL="342900" marR="0" lvl="0" indent="-342900" algn="l" defTabSz="914400" rtl="0" eaLnBrk="1" fontAlgn="auto" latinLnBrk="0" hangingPunct="1">
              <a:lnSpc>
                <a:spcPct val="90000"/>
              </a:lnSpc>
              <a:spcBef>
                <a:spcPts val="0"/>
              </a:spcBef>
              <a:spcAft>
                <a:spcPts val="0"/>
              </a:spcAft>
              <a:buClr>
                <a:srgbClr val="000000"/>
              </a:buClr>
              <a:buSzPts val="1300"/>
              <a:buFont typeface="Wingdings" panose="05000000000000000000" pitchFamily="2" charset="2"/>
              <a:buChar char="Ø"/>
              <a:tabLst/>
              <a:defRPr/>
            </a:pPr>
            <a:r>
              <a:rPr kumimoji="0" lang="en-US" sz="2200" b="0" i="0" u="none" strike="noStrike" kern="0" cap="none" spc="0" normalizeH="0" baseline="0" noProof="0" dirty="0">
                <a:ln>
                  <a:noFill/>
                </a:ln>
                <a:solidFill>
                  <a:srgbClr val="000000"/>
                </a:solidFill>
                <a:effectLst/>
                <a:uLnTx/>
                <a:uFillTx/>
                <a:latin typeface="+mn-lt"/>
                <a:sym typeface="Calibri"/>
              </a:rPr>
              <a:t>Generate graphs that have similar structure but are not replicas</a:t>
            </a:r>
            <a:endParaRPr kumimoji="0" lang="en-US" sz="2800" b="0" i="0" u="none" strike="noStrike" kern="0" cap="none" spc="0" normalizeH="0" baseline="0" noProof="0" dirty="0">
              <a:ln>
                <a:noFill/>
              </a:ln>
              <a:solidFill>
                <a:srgbClr val="000000"/>
              </a:solidFill>
              <a:effectLst/>
              <a:uLnTx/>
              <a:uFillTx/>
              <a:latin typeface="+mn-lt"/>
              <a:sym typeface="Calibri"/>
            </a:endParaRPr>
          </a:p>
          <a:p>
            <a:pPr marL="342900" marR="0" lvl="0" indent="-342900" algn="l" defTabSz="914400" rtl="0" eaLnBrk="1" fontAlgn="auto" latinLnBrk="0" hangingPunct="1">
              <a:lnSpc>
                <a:spcPct val="90000"/>
              </a:lnSpc>
              <a:spcBef>
                <a:spcPts val="1600"/>
              </a:spcBef>
              <a:spcAft>
                <a:spcPts val="0"/>
              </a:spcAft>
              <a:buClr>
                <a:srgbClr val="000000"/>
              </a:buClr>
              <a:buSzPts val="1300"/>
              <a:buFont typeface="Wingdings" panose="05000000000000000000" pitchFamily="2" charset="2"/>
              <a:buChar char="Ø"/>
              <a:tabLst/>
              <a:defRPr/>
            </a:pPr>
            <a:r>
              <a:rPr kumimoji="0" lang="en-US" sz="2200" b="0" i="0" u="none" strike="noStrike" kern="0" cap="none" spc="0" normalizeH="0" baseline="0" noProof="0" dirty="0">
                <a:ln>
                  <a:noFill/>
                </a:ln>
                <a:solidFill>
                  <a:srgbClr val="000000"/>
                </a:solidFill>
                <a:effectLst/>
                <a:uLnTx/>
                <a:uFillTx/>
                <a:latin typeface="+mn-lt"/>
                <a:sym typeface="Calibri"/>
              </a:rPr>
              <a:t>Reproduce known patterns without manually specifying them.</a:t>
            </a:r>
          </a:p>
          <a:p>
            <a:pPr marL="0" marR="0" lvl="0" indent="0" algn="l" defTabSz="914400" rtl="0" eaLnBrk="1" fontAlgn="auto" latinLnBrk="0" hangingPunct="1">
              <a:lnSpc>
                <a:spcPct val="90000"/>
              </a:lnSpc>
              <a:spcBef>
                <a:spcPts val="1600"/>
              </a:spcBef>
              <a:spcAft>
                <a:spcPts val="0"/>
              </a:spcAft>
              <a:buClr>
                <a:srgbClr val="000000"/>
              </a:buClr>
              <a:buSzPts val="1300"/>
              <a:buFont typeface="Arial"/>
              <a:buNone/>
              <a:tabLst/>
              <a:defRPr/>
            </a:pPr>
            <a:endParaRPr kumimoji="0" lang="en-US" sz="2200" b="0" i="0" u="none" strike="noStrike" kern="0" cap="none" spc="0" normalizeH="0" baseline="0" noProof="0" dirty="0">
              <a:ln>
                <a:noFill/>
              </a:ln>
              <a:solidFill>
                <a:srgbClr val="000000"/>
              </a:solidFill>
              <a:effectLst/>
              <a:uLnTx/>
              <a:uFillTx/>
              <a:latin typeface="Calibri"/>
              <a:cs typeface="Calibri"/>
              <a:sym typeface="Calibri"/>
            </a:endParaRPr>
          </a:p>
          <a:p>
            <a:pPr marL="0" marR="0" lvl="0" indent="0" algn="l" defTabSz="914400" rtl="0" eaLnBrk="1" fontAlgn="auto" latinLnBrk="0" hangingPunct="1">
              <a:lnSpc>
                <a:spcPct val="90000"/>
              </a:lnSpc>
              <a:spcBef>
                <a:spcPts val="1600"/>
              </a:spcBef>
              <a:spcAft>
                <a:spcPts val="0"/>
              </a:spcAft>
              <a:buClr>
                <a:srgbClr val="000000"/>
              </a:buClr>
              <a:buSzPts val="1300"/>
              <a:buFont typeface="Arial"/>
              <a:buNone/>
              <a:tabLst/>
              <a:defRPr/>
            </a:pPr>
            <a:r>
              <a:rPr kumimoji="0" lang="en-US" sz="2800" b="1" i="0" u="none" strike="noStrike" kern="0" cap="none" spc="0" normalizeH="0" baseline="0" noProof="0" dirty="0">
                <a:ln>
                  <a:noFill/>
                </a:ln>
                <a:solidFill>
                  <a:srgbClr val="FF0000"/>
                </a:solidFill>
                <a:effectLst/>
                <a:uLnTx/>
                <a:uFillTx/>
                <a:latin typeface="+mn-lt"/>
                <a:sym typeface="Calibri"/>
              </a:rPr>
              <a:t>The goal</a:t>
            </a:r>
            <a:r>
              <a:rPr kumimoji="0" lang="en-US" sz="2200" b="0" i="0" u="none" strike="noStrike" kern="0" cap="none" spc="0" normalizeH="0" baseline="0" noProof="0" dirty="0">
                <a:ln>
                  <a:noFill/>
                </a:ln>
                <a:solidFill>
                  <a:srgbClr val="000000"/>
                </a:solidFill>
                <a:effectLst/>
                <a:uLnTx/>
                <a:uFillTx/>
                <a:latin typeface="+mn-lt"/>
                <a:sym typeface="Calibri"/>
              </a:rPr>
              <a:t> was to quantify the generalization power of the proposed model by evaluating its link prediction performance using feature change</a:t>
            </a:r>
          </a:p>
          <a:p>
            <a:pPr marL="0" lvl="0" indent="82550" algn="l" rtl="0">
              <a:lnSpc>
                <a:spcPct val="90000"/>
              </a:lnSpc>
              <a:spcBef>
                <a:spcPts val="1600"/>
              </a:spcBef>
              <a:spcAft>
                <a:spcPts val="1600"/>
              </a:spcAft>
              <a:buClr>
                <a:schemeClr val="dk1"/>
              </a:buClr>
              <a:buSzPts val="1300"/>
              <a:buFont typeface="Arial"/>
              <a:buNone/>
            </a:pPr>
            <a:endParaRPr sz="2200" dirty="0"/>
          </a:p>
        </p:txBody>
      </p:sp>
      <p:sp>
        <p:nvSpPr>
          <p:cNvPr id="235" name="Google Shape;235;p12"/>
          <p:cNvSpPr/>
          <p:nvPr/>
        </p:nvSpPr>
        <p:spPr>
          <a:xfrm flipV="1">
            <a:off x="542765" y="916637"/>
            <a:ext cx="7281482" cy="45719"/>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a:solidFill>
                <a:schemeClr val="lt1"/>
              </a:solidFill>
              <a:latin typeface="Calibri"/>
              <a:ea typeface="Calibri"/>
              <a:cs typeface="Calibri"/>
              <a:sym typeface="Calibri"/>
            </a:endParaRPr>
          </a:p>
        </p:txBody>
      </p:sp>
      <p:pic>
        <p:nvPicPr>
          <p:cNvPr id="237" name="Google Shape;237;p12"/>
          <p:cNvPicPr preferRelativeResize="0"/>
          <p:nvPr/>
        </p:nvPicPr>
        <p:blipFill rotWithShape="1">
          <a:blip r:embed="rId3">
            <a:alphaModFix/>
          </a:blip>
          <a:srcRect/>
          <a:stretch/>
        </p:blipFill>
        <p:spPr>
          <a:xfrm>
            <a:off x="391071" y="3949267"/>
            <a:ext cx="11397666" cy="22325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c8b461e081_0_337"/>
          <p:cNvSpPr txBox="1">
            <a:spLocks noGrp="1"/>
          </p:cNvSpPr>
          <p:nvPr>
            <p:ph type="title"/>
          </p:nvPr>
        </p:nvSpPr>
        <p:spPr>
          <a:xfrm>
            <a:off x="385133" y="274487"/>
            <a:ext cx="10352100" cy="9753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2489"/>
              <a:buNone/>
            </a:pPr>
            <a:r>
              <a:rPr lang="en-US" b="1" dirty="0">
                <a:latin typeface="+mn-lt"/>
              </a:rPr>
              <a:t>The results of creating an experiment 1 -Graph Generation</a:t>
            </a:r>
            <a:endParaRPr b="1" dirty="0">
              <a:latin typeface="+mn-lt"/>
            </a:endParaRPr>
          </a:p>
        </p:txBody>
      </p:sp>
      <p:sp>
        <p:nvSpPr>
          <p:cNvPr id="243" name="Google Shape;243;g1c8b461e081_0_337"/>
          <p:cNvSpPr txBox="1">
            <a:spLocks noGrp="1"/>
          </p:cNvSpPr>
          <p:nvPr>
            <p:ph type="body" idx="1"/>
          </p:nvPr>
        </p:nvSpPr>
        <p:spPr>
          <a:xfrm>
            <a:off x="385133" y="1249787"/>
            <a:ext cx="10838700" cy="3303359"/>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1600"/>
              </a:spcBef>
              <a:spcAft>
                <a:spcPts val="0"/>
              </a:spcAft>
              <a:buSzPct val="72489"/>
              <a:buNone/>
            </a:pPr>
            <a:r>
              <a:rPr lang="en-US" sz="1800" dirty="0">
                <a:solidFill>
                  <a:srgbClr val="FF0000"/>
                </a:solidFill>
                <a:latin typeface="+mn-lt"/>
              </a:rPr>
              <a:t>What do we do in experiments?</a:t>
            </a:r>
            <a:endParaRPr sz="1800" dirty="0">
              <a:solidFill>
                <a:srgbClr val="FF0000"/>
              </a:solidFill>
              <a:latin typeface="+mn-lt"/>
            </a:endParaRPr>
          </a:p>
          <a:p>
            <a:pPr marL="285750" lvl="0" indent="-285750" algn="l" rtl="0">
              <a:lnSpc>
                <a:spcPct val="100000"/>
              </a:lnSpc>
              <a:spcBef>
                <a:spcPts val="1600"/>
              </a:spcBef>
              <a:spcAft>
                <a:spcPts val="0"/>
              </a:spcAft>
              <a:buSzPct val="77603"/>
              <a:buFont typeface="Wingdings" panose="05000000000000000000" pitchFamily="2" charset="2"/>
              <a:buChar char="Ø"/>
            </a:pPr>
            <a:r>
              <a:rPr lang="en-US" sz="1800" dirty="0">
                <a:solidFill>
                  <a:srgbClr val="000000"/>
                </a:solidFill>
                <a:latin typeface="+mn-lt"/>
              </a:rPr>
              <a:t>Create graphs to match </a:t>
            </a:r>
            <a:r>
              <a:rPr lang="en-US" sz="1800" dirty="0" err="1">
                <a:solidFill>
                  <a:srgbClr val="000000"/>
                </a:solidFill>
                <a:latin typeface="+mn-lt"/>
              </a:rPr>
              <a:t>NetGAN</a:t>
            </a:r>
            <a:r>
              <a:rPr lang="en-US" sz="1800" dirty="0">
                <a:solidFill>
                  <a:srgbClr val="000000"/>
                </a:solidFill>
                <a:latin typeface="+mn-lt"/>
              </a:rPr>
              <a:t> to a CORA-ML citation network (dataset) using CITESEER (a digital library that aims to collect and analyze data) in order to evaluate the quality of the graphs.</a:t>
            </a:r>
            <a:endParaRPr lang="he-IL" sz="1800" dirty="0">
              <a:solidFill>
                <a:srgbClr val="000000"/>
              </a:solidFill>
              <a:latin typeface="+mn-lt"/>
            </a:endParaRPr>
          </a:p>
          <a:p>
            <a:pPr marL="285750" lvl="0" indent="-285750" algn="l" rtl="0">
              <a:lnSpc>
                <a:spcPct val="100000"/>
              </a:lnSpc>
              <a:spcBef>
                <a:spcPts val="1600"/>
              </a:spcBef>
              <a:spcAft>
                <a:spcPts val="0"/>
              </a:spcAft>
              <a:buSzPct val="77603"/>
              <a:buFont typeface="Wingdings" panose="05000000000000000000" pitchFamily="2" charset="2"/>
              <a:buChar char="Ø"/>
            </a:pPr>
            <a:r>
              <a:rPr lang="en-US" sz="1800" dirty="0">
                <a:solidFill>
                  <a:srgbClr val="FF0000"/>
                </a:solidFill>
                <a:latin typeface="+mn-lt"/>
              </a:rPr>
              <a:t>The results of the experiment:</a:t>
            </a:r>
            <a:endParaRPr sz="1800" dirty="0">
              <a:solidFill>
                <a:srgbClr val="FF0000"/>
              </a:solidFill>
              <a:latin typeface="+mn-lt"/>
            </a:endParaRPr>
          </a:p>
          <a:p>
            <a:pPr marL="285750" lvl="0" indent="-285750" algn="l" rtl="0">
              <a:lnSpc>
                <a:spcPct val="100000"/>
              </a:lnSpc>
              <a:spcBef>
                <a:spcPts val="1600"/>
              </a:spcBef>
              <a:spcAft>
                <a:spcPts val="0"/>
              </a:spcAft>
              <a:buFont typeface="Wingdings" panose="05000000000000000000" pitchFamily="2" charset="2"/>
              <a:buChar char="Ø"/>
            </a:pPr>
            <a:r>
              <a:rPr lang="en-US" sz="1800" dirty="0">
                <a:solidFill>
                  <a:srgbClr val="000000"/>
                </a:solidFill>
                <a:latin typeface="+mn-lt"/>
              </a:rPr>
              <a:t>The established models (which they used) excel in reproducing statistical data even if the characteristics are not explicitly stated in the model definition.</a:t>
            </a:r>
            <a:endParaRPr sz="1800" dirty="0">
              <a:solidFill>
                <a:srgbClr val="000000"/>
              </a:solidFill>
              <a:latin typeface="+mn-lt"/>
            </a:endParaRPr>
          </a:p>
          <a:p>
            <a:pPr marL="285750" lvl="0" indent="-285750" algn="l" rtl="0">
              <a:lnSpc>
                <a:spcPct val="100000"/>
              </a:lnSpc>
              <a:spcBef>
                <a:spcPts val="1600"/>
              </a:spcBef>
              <a:spcAft>
                <a:spcPts val="0"/>
              </a:spcAft>
              <a:buFont typeface="Wingdings" panose="05000000000000000000" pitchFamily="2" charset="2"/>
              <a:buChar char="Ø"/>
            </a:pPr>
            <a:r>
              <a:rPr lang="en-US" sz="1800" dirty="0">
                <a:solidFill>
                  <a:srgbClr val="000000"/>
                </a:solidFill>
                <a:latin typeface="+mn-lt"/>
              </a:rPr>
              <a:t>In the link retrieval task, NetGAN does work in preserving the features of the graphs.</a:t>
            </a:r>
            <a:endParaRPr sz="1800" dirty="0">
              <a:solidFill>
                <a:srgbClr val="000000"/>
              </a:solidFill>
              <a:latin typeface="+mn-lt"/>
            </a:endParaRPr>
          </a:p>
          <a:p>
            <a:pPr marL="0" lvl="0" indent="0" algn="l" rtl="0">
              <a:lnSpc>
                <a:spcPct val="115000"/>
              </a:lnSpc>
              <a:spcBef>
                <a:spcPts val="1600"/>
              </a:spcBef>
              <a:spcAft>
                <a:spcPts val="0"/>
              </a:spcAft>
              <a:buSzPct val="115789"/>
              <a:buNone/>
            </a:pPr>
            <a:endParaRPr sz="1000" dirty="0">
              <a:solidFill>
                <a:srgbClr val="000000"/>
              </a:solidFill>
              <a:latin typeface="+mn-lt"/>
            </a:endParaRPr>
          </a:p>
          <a:p>
            <a:pPr marL="0" lvl="0" indent="0" algn="l" rtl="0">
              <a:lnSpc>
                <a:spcPct val="115000"/>
              </a:lnSpc>
              <a:spcBef>
                <a:spcPts val="1600"/>
              </a:spcBef>
              <a:spcAft>
                <a:spcPts val="0"/>
              </a:spcAft>
              <a:buSzPct val="78571"/>
              <a:buNone/>
            </a:pPr>
            <a:endParaRPr dirty="0"/>
          </a:p>
          <a:p>
            <a:pPr marL="0" lvl="0" indent="0" algn="l" rtl="0">
              <a:lnSpc>
                <a:spcPct val="115000"/>
              </a:lnSpc>
              <a:spcBef>
                <a:spcPts val="1600"/>
              </a:spcBef>
              <a:spcAft>
                <a:spcPts val="0"/>
              </a:spcAft>
              <a:buSzPct val="78571"/>
              <a:buNone/>
            </a:pPr>
            <a:endParaRPr dirty="0"/>
          </a:p>
          <a:p>
            <a:pPr marL="0" lvl="0" indent="0" algn="l" rtl="0">
              <a:lnSpc>
                <a:spcPct val="115000"/>
              </a:lnSpc>
              <a:spcBef>
                <a:spcPts val="1600"/>
              </a:spcBef>
              <a:spcAft>
                <a:spcPts val="0"/>
              </a:spcAft>
              <a:buSzPct val="78571"/>
              <a:buNone/>
            </a:pPr>
            <a:endParaRPr dirty="0"/>
          </a:p>
          <a:p>
            <a:pPr marL="0" lvl="0" indent="0" algn="l" rtl="0">
              <a:lnSpc>
                <a:spcPct val="115000"/>
              </a:lnSpc>
              <a:spcBef>
                <a:spcPts val="1600"/>
              </a:spcBef>
              <a:spcAft>
                <a:spcPts val="1600"/>
              </a:spcAft>
              <a:buSzPct val="78571"/>
              <a:buNone/>
            </a:pPr>
            <a:endParaRPr dirty="0"/>
          </a:p>
        </p:txBody>
      </p:sp>
      <p:pic>
        <p:nvPicPr>
          <p:cNvPr id="244" name="Google Shape;244;g1c8b461e081_0_337"/>
          <p:cNvPicPr preferRelativeResize="0"/>
          <p:nvPr/>
        </p:nvPicPr>
        <p:blipFill rotWithShape="1">
          <a:blip r:embed="rId3">
            <a:alphaModFix/>
          </a:blip>
          <a:srcRect/>
          <a:stretch/>
        </p:blipFill>
        <p:spPr>
          <a:xfrm rot="-7">
            <a:off x="124550" y="4679503"/>
            <a:ext cx="11578620" cy="1903998"/>
          </a:xfrm>
          <a:prstGeom prst="rect">
            <a:avLst/>
          </a:prstGeom>
          <a:noFill/>
          <a:ln>
            <a:noFill/>
          </a:ln>
        </p:spPr>
      </p:pic>
      <p:sp>
        <p:nvSpPr>
          <p:cNvPr id="2" name="Google Shape;114;p3">
            <a:extLst>
              <a:ext uri="{FF2B5EF4-FFF2-40B4-BE49-F238E27FC236}">
                <a16:creationId xmlns:a16="http://schemas.microsoft.com/office/drawing/2014/main" id="{EE6D1DD8-0F1A-9E3C-E5EE-D360E3404A16}"/>
              </a:ext>
            </a:extLst>
          </p:cNvPr>
          <p:cNvSpPr/>
          <p:nvPr/>
        </p:nvSpPr>
        <p:spPr>
          <a:xfrm flipV="1">
            <a:off x="466722" y="962711"/>
            <a:ext cx="9544544" cy="45719"/>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c8b461e081_0_255"/>
          <p:cNvSpPr txBox="1">
            <a:spLocks noGrp="1"/>
          </p:cNvSpPr>
          <p:nvPr>
            <p:ph type="body" idx="1"/>
          </p:nvPr>
        </p:nvSpPr>
        <p:spPr>
          <a:xfrm>
            <a:off x="355430" y="459523"/>
            <a:ext cx="10549200" cy="3443174"/>
          </a:xfrm>
          <a:prstGeom prst="rect">
            <a:avLst/>
          </a:prstGeom>
        </p:spPr>
        <p:txBody>
          <a:bodyPr spcFirstLastPara="1" wrap="square" lIns="91425" tIns="91425" rIns="91425" bIns="91425" anchor="t" anchorCtr="0">
            <a:normAutofit fontScale="92500" lnSpcReduction="20000"/>
          </a:bodyPr>
          <a:lstStyle/>
          <a:p>
            <a:pPr marL="0" marR="0" lvl="0" indent="0" algn="l" defTabSz="914400" rtl="0" eaLnBrk="1" fontAlgn="auto" latinLnBrk="0" hangingPunct="1">
              <a:lnSpc>
                <a:spcPct val="115000"/>
              </a:lnSpc>
              <a:spcBef>
                <a:spcPts val="0"/>
              </a:spcBef>
              <a:spcAft>
                <a:spcPts val="0"/>
              </a:spcAft>
              <a:buClr>
                <a:srgbClr val="000000"/>
              </a:buClr>
              <a:buSzPts val="1300"/>
              <a:buFont typeface="Arial"/>
              <a:buNone/>
              <a:tabLst/>
              <a:defRPr/>
            </a:pPr>
            <a:r>
              <a:rPr kumimoji="0" lang="en-US" sz="3900" b="1" i="0" strike="noStrike" kern="0" cap="none" spc="0" normalizeH="0" baseline="0" noProof="0" dirty="0">
                <a:ln>
                  <a:noFill/>
                </a:ln>
                <a:effectLst/>
                <a:uLnTx/>
                <a:uFillTx/>
                <a:sym typeface="Calibri"/>
              </a:rPr>
              <a:t>But... there is a problem here</a:t>
            </a:r>
          </a:p>
          <a:p>
            <a:pPr marL="0" marR="0" lvl="0" indent="0" algn="l" defTabSz="914400" rtl="0" eaLnBrk="1" fontAlgn="auto" latinLnBrk="0" hangingPunct="1">
              <a:lnSpc>
                <a:spcPct val="115000"/>
              </a:lnSpc>
              <a:spcBef>
                <a:spcPts val="0"/>
              </a:spcBef>
              <a:spcAft>
                <a:spcPts val="0"/>
              </a:spcAft>
              <a:buClr>
                <a:srgbClr val="000000"/>
              </a:buClr>
              <a:buSzPts val="1300"/>
              <a:buFont typeface="Arial"/>
              <a:buNone/>
              <a:tabLst/>
              <a:defRPr/>
            </a:pPr>
            <a:endParaRPr kumimoji="0" lang="en-US" sz="3100" b="1" i="0" u="sng" strike="noStrike" kern="0" cap="none" spc="0" normalizeH="0" baseline="0" noProof="0" dirty="0">
              <a:ln>
                <a:noFill/>
              </a:ln>
              <a:solidFill>
                <a:srgbClr val="FF0000"/>
              </a:solidFill>
              <a:effectLst/>
              <a:uLnTx/>
              <a:uFillTx/>
              <a:latin typeface="+mj-lt"/>
              <a:cs typeface="Calibri"/>
              <a:sym typeface="Calibri"/>
            </a:endParaRPr>
          </a:p>
          <a:p>
            <a:pPr marL="0" marR="0" lvl="0" indent="0" algn="l" defTabSz="914400" rtl="0" eaLnBrk="1" fontAlgn="auto" latinLnBrk="0" hangingPunct="1">
              <a:lnSpc>
                <a:spcPct val="115000"/>
              </a:lnSpc>
              <a:spcBef>
                <a:spcPts val="0"/>
              </a:spcBef>
              <a:spcAft>
                <a:spcPts val="0"/>
              </a:spcAft>
              <a:buClr>
                <a:srgbClr val="000000"/>
              </a:buClr>
              <a:buSzPts val="1300"/>
              <a:buFont typeface="Arial"/>
              <a:buNone/>
              <a:tabLst/>
              <a:defRPr/>
            </a:pPr>
            <a:r>
              <a:rPr kumimoji="0" lang="en-US" sz="3100" b="0" i="0" u="none" strike="noStrike" kern="0" cap="none" spc="0" normalizeH="0" baseline="0" noProof="0" dirty="0">
                <a:ln>
                  <a:noFill/>
                </a:ln>
                <a:solidFill>
                  <a:srgbClr val="000000"/>
                </a:solidFill>
                <a:effectLst/>
                <a:uLnTx/>
                <a:uFillTx/>
                <a:latin typeface="+mn-lt"/>
                <a:sym typeface="Calibri"/>
              </a:rPr>
              <a:t>The input graph they tested in the previous experiment was similar to the resulting graph, so they performed another experiment in which they changed the overlapping edges between the input graph and the desired output in order to test the quality of the NetGAN algorithm.</a:t>
            </a:r>
          </a:p>
          <a:p>
            <a:pPr marL="0" lvl="0" indent="0" algn="r" rtl="0">
              <a:spcBef>
                <a:spcPts val="0"/>
              </a:spcBef>
              <a:spcAft>
                <a:spcPts val="0"/>
              </a:spcAft>
              <a:buNone/>
            </a:pPr>
            <a:endParaRPr sz="3100" dirty="0"/>
          </a:p>
          <a:p>
            <a:pPr marL="0" lvl="0" indent="0" algn="r" rtl="0">
              <a:spcBef>
                <a:spcPts val="0"/>
              </a:spcBef>
              <a:spcAft>
                <a:spcPts val="0"/>
              </a:spcAft>
              <a:buNone/>
            </a:pPr>
            <a:endParaRPr dirty="0"/>
          </a:p>
        </p:txBody>
      </p:sp>
      <p:pic>
        <p:nvPicPr>
          <p:cNvPr id="250" name="Google Shape;250;g1c8b461e081_0_255"/>
          <p:cNvPicPr preferRelativeResize="0"/>
          <p:nvPr/>
        </p:nvPicPr>
        <p:blipFill>
          <a:blip r:embed="rId3">
            <a:alphaModFix/>
          </a:blip>
          <a:stretch>
            <a:fillRect/>
          </a:stretch>
        </p:blipFill>
        <p:spPr>
          <a:xfrm>
            <a:off x="9234256" y="4125944"/>
            <a:ext cx="2281433" cy="2388001"/>
          </a:xfrm>
          <a:prstGeom prst="rect">
            <a:avLst/>
          </a:prstGeom>
          <a:noFill/>
          <a:ln>
            <a:noFill/>
          </a:ln>
        </p:spPr>
      </p:pic>
      <p:sp>
        <p:nvSpPr>
          <p:cNvPr id="2" name="Google Shape;114;p3">
            <a:extLst>
              <a:ext uri="{FF2B5EF4-FFF2-40B4-BE49-F238E27FC236}">
                <a16:creationId xmlns:a16="http://schemas.microsoft.com/office/drawing/2014/main" id="{0D59A54F-F2C8-6C4E-95DB-A540A23ABBE7}"/>
              </a:ext>
            </a:extLst>
          </p:cNvPr>
          <p:cNvSpPr/>
          <p:nvPr/>
        </p:nvSpPr>
        <p:spPr>
          <a:xfrm>
            <a:off x="355430" y="1093271"/>
            <a:ext cx="5630591" cy="45719"/>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c8b461e081_0_172"/>
          <p:cNvSpPr txBox="1">
            <a:spLocks noGrp="1"/>
          </p:cNvSpPr>
          <p:nvPr>
            <p:ph type="title"/>
          </p:nvPr>
        </p:nvSpPr>
        <p:spPr>
          <a:xfrm>
            <a:off x="274454" y="0"/>
            <a:ext cx="11275445" cy="70701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ts val="3900"/>
              <a:buNone/>
            </a:pPr>
            <a:r>
              <a:rPr lang="en-US" b="1" dirty="0">
                <a:latin typeface="+mn-lt"/>
                <a:cs typeface="+mn-cs"/>
              </a:rPr>
              <a:t>The results of creating an experiment 2- Link Prediction</a:t>
            </a:r>
            <a:endParaRPr b="1" dirty="0">
              <a:latin typeface="+mn-lt"/>
              <a:cs typeface="+mn-cs"/>
            </a:endParaRPr>
          </a:p>
        </p:txBody>
      </p:sp>
      <p:pic>
        <p:nvPicPr>
          <p:cNvPr id="257" name="Google Shape;257;g1c8b461e081_0_172"/>
          <p:cNvPicPr preferRelativeResize="0"/>
          <p:nvPr/>
        </p:nvPicPr>
        <p:blipFill rotWithShape="1">
          <a:blip r:embed="rId3">
            <a:alphaModFix/>
          </a:blip>
          <a:srcRect/>
          <a:stretch/>
        </p:blipFill>
        <p:spPr>
          <a:xfrm>
            <a:off x="528977" y="4751109"/>
            <a:ext cx="10907800" cy="1783976"/>
          </a:xfrm>
          <a:prstGeom prst="rect">
            <a:avLst/>
          </a:prstGeom>
          <a:noFill/>
          <a:ln>
            <a:noFill/>
          </a:ln>
        </p:spPr>
      </p:pic>
      <p:sp>
        <p:nvSpPr>
          <p:cNvPr id="2" name="תיבת טקסט 1">
            <a:extLst>
              <a:ext uri="{FF2B5EF4-FFF2-40B4-BE49-F238E27FC236}">
                <a16:creationId xmlns:a16="http://schemas.microsoft.com/office/drawing/2014/main" id="{D0FAB956-2C97-378B-FBAD-7144958F618C}"/>
              </a:ext>
            </a:extLst>
          </p:cNvPr>
          <p:cNvSpPr txBox="1"/>
          <p:nvPr/>
        </p:nvSpPr>
        <p:spPr>
          <a:xfrm>
            <a:off x="274454" y="707010"/>
            <a:ext cx="11388569" cy="4247317"/>
          </a:xfrm>
          <a:prstGeom prst="rect">
            <a:avLst/>
          </a:prstGeom>
          <a:noFill/>
        </p:spPr>
        <p:txBody>
          <a:bodyPr wrap="square" rtlCol="1">
            <a:spAutoFit/>
          </a:bodyPr>
          <a:lstStyle/>
          <a:p>
            <a:pPr algn="l"/>
            <a:endParaRPr lang="en-US" b="1" dirty="0">
              <a:solidFill>
                <a:srgbClr val="FF0000"/>
              </a:solidFill>
            </a:endParaRPr>
          </a:p>
          <a:p>
            <a:pPr algn="l"/>
            <a:r>
              <a:rPr lang="en-US" b="1" dirty="0">
                <a:solidFill>
                  <a:srgbClr val="FF0000"/>
                </a:solidFill>
              </a:rPr>
              <a:t>The goal </a:t>
            </a:r>
            <a:r>
              <a:rPr lang="en-US" dirty="0"/>
              <a:t>is to predict the existence of unobserved links in a given graph and evaluate the topographical generalization properties of </a:t>
            </a:r>
            <a:r>
              <a:rPr lang="en-US" dirty="0" err="1"/>
              <a:t>NetGAN</a:t>
            </a:r>
            <a:r>
              <a:rPr lang="en-US" dirty="0"/>
              <a:t>.</a:t>
            </a:r>
          </a:p>
          <a:p>
            <a:pPr algn="l"/>
            <a:endParaRPr lang="en-US" dirty="0"/>
          </a:p>
          <a:p>
            <a:pPr algn="l"/>
            <a:r>
              <a:rPr lang="en-US" b="1" u="sng" dirty="0">
                <a:solidFill>
                  <a:srgbClr val="FF0000"/>
                </a:solidFill>
              </a:rPr>
              <a:t>The results:</a:t>
            </a:r>
            <a:endParaRPr lang="en-US" dirty="0">
              <a:solidFill>
                <a:schemeClr val="tx1"/>
              </a:solidFill>
              <a:latin typeface="+mj-lt"/>
            </a:endParaRPr>
          </a:p>
          <a:p>
            <a:pPr marL="285750" indent="-285750" algn="l" rtl="0">
              <a:buFont typeface="Wingdings" panose="05000000000000000000" pitchFamily="2" charset="2"/>
              <a:buChar char="Ø"/>
            </a:pPr>
            <a:r>
              <a:rPr lang="en-US" dirty="0">
                <a:solidFill>
                  <a:schemeClr val="tx1"/>
                </a:solidFill>
              </a:rPr>
              <a:t>There is no overall dominant method</a:t>
            </a:r>
            <a:r>
              <a:rPr lang="en-US" dirty="0"/>
              <a:t> </a:t>
            </a:r>
            <a:r>
              <a:rPr lang="en-US" dirty="0">
                <a:solidFill>
                  <a:schemeClr val="tx1"/>
                </a:solidFill>
              </a:rPr>
              <a:t>with different methods for achieving good result.</a:t>
            </a:r>
          </a:p>
          <a:p>
            <a:pPr marL="285750" indent="-285750" algn="l" rtl="0">
              <a:buFont typeface="Wingdings" panose="05000000000000000000" pitchFamily="2" charset="2"/>
              <a:buChar char="Ø"/>
            </a:pPr>
            <a:endParaRPr lang="en-US" dirty="0">
              <a:solidFill>
                <a:schemeClr val="tx1"/>
              </a:solidFill>
            </a:endParaRPr>
          </a:p>
          <a:p>
            <a:pPr marL="285750" indent="-285750" algn="l" rtl="0">
              <a:buFont typeface="Wingdings" panose="05000000000000000000" pitchFamily="2" charset="2"/>
              <a:buChar char="Ø"/>
            </a:pPr>
            <a:r>
              <a:rPr lang="en-US" dirty="0" err="1">
                <a:solidFill>
                  <a:schemeClr val="tx1"/>
                </a:solidFill>
              </a:rPr>
              <a:t>NetGan</a:t>
            </a:r>
            <a:r>
              <a:rPr lang="en-US" dirty="0">
                <a:solidFill>
                  <a:schemeClr val="tx1"/>
                </a:solidFill>
              </a:rPr>
              <a:t> shows competitive performance for all datasets and even advanced results unlike other algorithms.</a:t>
            </a:r>
          </a:p>
          <a:p>
            <a:pPr algn="l" rtl="0">
              <a:spcBef>
                <a:spcPts val="1600"/>
              </a:spcBef>
              <a:buSzPct val="29824"/>
            </a:pPr>
            <a:r>
              <a:rPr lang="en-US" b="1" u="sng" dirty="0">
                <a:solidFill>
                  <a:srgbClr val="FF0000"/>
                </a:solidFill>
              </a:rPr>
              <a:t>Conclusions:</a:t>
            </a:r>
          </a:p>
          <a:p>
            <a:pPr marL="285750" indent="-285750" algn="l" rtl="0">
              <a:spcBef>
                <a:spcPts val="1600"/>
              </a:spcBef>
              <a:buFont typeface="Wingdings" panose="05000000000000000000" pitchFamily="2" charset="2"/>
              <a:buChar char="Ø"/>
            </a:pPr>
            <a:r>
              <a:rPr lang="en-US" sz="1600" dirty="0"/>
              <a:t>NetGAN performance increases when increasing the number of random walks in the graph.</a:t>
            </a:r>
          </a:p>
          <a:p>
            <a:pPr marL="285750" indent="-285750" algn="l" rtl="0">
              <a:spcBef>
                <a:spcPts val="1600"/>
              </a:spcBef>
              <a:buFont typeface="Wingdings" panose="05000000000000000000" pitchFamily="2" charset="2"/>
              <a:buChar char="Ø"/>
            </a:pPr>
            <a:r>
              <a:rPr lang="en-US" sz="1600" dirty="0"/>
              <a:t>For an additional computational cost, it is possible to achieve significant gains in the performance of connection prediction.</a:t>
            </a:r>
          </a:p>
          <a:p>
            <a:endParaRPr lang="en-US" dirty="0"/>
          </a:p>
          <a:p>
            <a:endParaRPr lang="he-IL" dirty="0"/>
          </a:p>
        </p:txBody>
      </p:sp>
      <p:sp>
        <p:nvSpPr>
          <p:cNvPr id="7" name="Google Shape;114;p3">
            <a:extLst>
              <a:ext uri="{FF2B5EF4-FFF2-40B4-BE49-F238E27FC236}">
                <a16:creationId xmlns:a16="http://schemas.microsoft.com/office/drawing/2014/main" id="{D5D2C0FF-F966-7172-AD2B-EDCFF76DC8F5}"/>
              </a:ext>
            </a:extLst>
          </p:cNvPr>
          <p:cNvSpPr/>
          <p:nvPr/>
        </p:nvSpPr>
        <p:spPr>
          <a:xfrm flipV="1">
            <a:off x="438442" y="661291"/>
            <a:ext cx="9544544" cy="45719"/>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
        <p:cNvGrpSpPr/>
        <p:nvPr/>
      </p:nvGrpSpPr>
      <p:grpSpPr>
        <a:xfrm>
          <a:off x="0" y="0"/>
          <a:ext cx="0" cy="0"/>
          <a:chOff x="0" y="0"/>
          <a:chExt cx="0" cy="0"/>
        </a:xfrm>
      </p:grpSpPr>
      <p:pic>
        <p:nvPicPr>
          <p:cNvPr id="276" name="Google Shape;276;p16"/>
          <p:cNvPicPr preferRelativeResize="0"/>
          <p:nvPr/>
        </p:nvPicPr>
        <p:blipFill rotWithShape="1">
          <a:blip r:embed="rId3">
            <a:alphaModFix/>
          </a:blip>
          <a:srcRect/>
          <a:stretch/>
        </p:blipFill>
        <p:spPr>
          <a:xfrm>
            <a:off x="5444027" y="2262433"/>
            <a:ext cx="6046996" cy="3742441"/>
          </a:xfrm>
          <a:prstGeom prst="rect">
            <a:avLst/>
          </a:prstGeom>
          <a:noFill/>
          <a:ln>
            <a:noFill/>
          </a:ln>
        </p:spPr>
      </p:pic>
      <p:sp>
        <p:nvSpPr>
          <p:cNvPr id="2" name="תיבת טקסט 1">
            <a:extLst>
              <a:ext uri="{FF2B5EF4-FFF2-40B4-BE49-F238E27FC236}">
                <a16:creationId xmlns:a16="http://schemas.microsoft.com/office/drawing/2014/main" id="{9058EFC5-D968-9330-CA1C-4E65C82C44B6}"/>
              </a:ext>
            </a:extLst>
          </p:cNvPr>
          <p:cNvSpPr txBox="1"/>
          <p:nvPr/>
        </p:nvSpPr>
        <p:spPr>
          <a:xfrm>
            <a:off x="253171" y="330877"/>
            <a:ext cx="5321893" cy="523220"/>
          </a:xfrm>
          <a:prstGeom prst="rect">
            <a:avLst/>
          </a:prstGeom>
          <a:noFill/>
        </p:spPr>
        <p:txBody>
          <a:bodyPr wrap="square" rtlCol="1">
            <a:spAutoFit/>
          </a:bodyPr>
          <a:lstStyle/>
          <a:p>
            <a:r>
              <a:rPr lang="en-US" sz="2800" b="1" dirty="0"/>
              <a:t>The length of the random walks T</a:t>
            </a:r>
            <a:endParaRPr lang="he-IL" sz="2800" b="1" dirty="0"/>
          </a:p>
        </p:txBody>
      </p:sp>
      <p:sp>
        <p:nvSpPr>
          <p:cNvPr id="5" name="תיבת טקסט 4">
            <a:extLst>
              <a:ext uri="{FF2B5EF4-FFF2-40B4-BE49-F238E27FC236}">
                <a16:creationId xmlns:a16="http://schemas.microsoft.com/office/drawing/2014/main" id="{0F87538D-9F30-E5CA-1D91-E6883F16E9C8}"/>
              </a:ext>
            </a:extLst>
          </p:cNvPr>
          <p:cNvSpPr txBox="1"/>
          <p:nvPr/>
        </p:nvSpPr>
        <p:spPr>
          <a:xfrm>
            <a:off x="804672" y="1640264"/>
            <a:ext cx="4218892" cy="1384995"/>
          </a:xfrm>
          <a:prstGeom prst="rect">
            <a:avLst/>
          </a:prstGeom>
          <a:noFill/>
        </p:spPr>
        <p:txBody>
          <a:bodyPr wrap="square" rtlCol="1">
            <a:spAutoFit/>
          </a:bodyPr>
          <a:lstStyle/>
          <a:p>
            <a:r>
              <a:rPr lang="en-US" sz="2800" dirty="0">
                <a:highlight>
                  <a:srgbClr val="FFFF00"/>
                </a:highlight>
              </a:rPr>
              <a:t>The selected value is:</a:t>
            </a:r>
          </a:p>
          <a:p>
            <a:endParaRPr lang="en-US" sz="2800" dirty="0">
              <a:highlight>
                <a:srgbClr val="FFFF00"/>
              </a:highlight>
            </a:endParaRPr>
          </a:p>
          <a:p>
            <a:r>
              <a:rPr lang="en-US" sz="2800" dirty="0">
                <a:highlight>
                  <a:srgbClr val="FFFF00"/>
                </a:highlight>
              </a:rPr>
              <a:t>T = 16</a:t>
            </a:r>
            <a:endParaRPr lang="he-IL" sz="2800" dirty="0">
              <a:highlight>
                <a:srgbClr val="FFFF00"/>
              </a:highlight>
            </a:endParaRPr>
          </a:p>
        </p:txBody>
      </p:sp>
      <p:sp>
        <p:nvSpPr>
          <p:cNvPr id="8" name="Google Shape;114;p3">
            <a:extLst>
              <a:ext uri="{FF2B5EF4-FFF2-40B4-BE49-F238E27FC236}">
                <a16:creationId xmlns:a16="http://schemas.microsoft.com/office/drawing/2014/main" id="{231EAEFD-FA0C-A949-DB46-81285680B53E}"/>
              </a:ext>
            </a:extLst>
          </p:cNvPr>
          <p:cNvSpPr/>
          <p:nvPr/>
        </p:nvSpPr>
        <p:spPr>
          <a:xfrm flipV="1">
            <a:off x="466722" y="962711"/>
            <a:ext cx="9544544" cy="45719"/>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c8b461e081_0_6"/>
          <p:cNvSpPr txBox="1">
            <a:spLocks noGrp="1"/>
          </p:cNvSpPr>
          <p:nvPr>
            <p:ph type="title"/>
          </p:nvPr>
        </p:nvSpPr>
        <p:spPr>
          <a:xfrm>
            <a:off x="373541" y="112191"/>
            <a:ext cx="6241847" cy="9516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3900"/>
              <a:buNone/>
            </a:pPr>
            <a:r>
              <a:rPr lang="en-US" b="1" dirty="0">
                <a:latin typeface="+mn-lt"/>
              </a:rPr>
              <a:t>Interpolate between graphs </a:t>
            </a:r>
            <a:endParaRPr b="1" dirty="0">
              <a:latin typeface="+mn-lt"/>
            </a:endParaRPr>
          </a:p>
        </p:txBody>
      </p:sp>
      <p:sp>
        <p:nvSpPr>
          <p:cNvPr id="282" name="Google Shape;282;g1c8b461e081_0_6"/>
          <p:cNvSpPr txBox="1">
            <a:spLocks noGrp="1"/>
          </p:cNvSpPr>
          <p:nvPr>
            <p:ph type="body" idx="1"/>
          </p:nvPr>
        </p:nvSpPr>
        <p:spPr>
          <a:xfrm>
            <a:off x="373541" y="902099"/>
            <a:ext cx="10251600" cy="3494100"/>
          </a:xfrm>
          <a:prstGeom prst="rect">
            <a:avLst/>
          </a:prstGeom>
          <a:noFill/>
          <a:ln>
            <a:noFill/>
          </a:ln>
        </p:spPr>
        <p:txBody>
          <a:bodyPr spcFirstLastPara="1" wrap="square" lIns="121900" tIns="121900" rIns="121900" bIns="121900" anchor="t" anchorCtr="0">
            <a:normAutofit fontScale="85000" lnSpcReduction="10000"/>
          </a:bodyPr>
          <a:lstStyle/>
          <a:p>
            <a:pPr marL="0" lvl="0" indent="0" algn="l" rtl="0">
              <a:lnSpc>
                <a:spcPct val="115000"/>
              </a:lnSpc>
              <a:spcBef>
                <a:spcPts val="0"/>
              </a:spcBef>
              <a:spcAft>
                <a:spcPts val="0"/>
              </a:spcAft>
              <a:buNone/>
            </a:pPr>
            <a:r>
              <a:rPr lang="en-US" dirty="0">
                <a:latin typeface="+mn-lt"/>
              </a:rPr>
              <a:t>Latent space interpolation is a good way to get insight into what kind of structure the generator is capable of capturing.</a:t>
            </a:r>
            <a:endParaRPr dirty="0">
              <a:latin typeface="+mn-lt"/>
            </a:endParaRPr>
          </a:p>
          <a:p>
            <a:pPr marL="0" lvl="0" indent="0" algn="l" rtl="0">
              <a:lnSpc>
                <a:spcPct val="115000"/>
              </a:lnSpc>
              <a:spcBef>
                <a:spcPts val="0"/>
              </a:spcBef>
              <a:spcAft>
                <a:spcPts val="0"/>
              </a:spcAft>
              <a:buNone/>
            </a:pPr>
            <a:r>
              <a:rPr lang="en-US" dirty="0">
                <a:latin typeface="+mn-lt"/>
              </a:rPr>
              <a:t>To be able to visualize the characteristics of the graphs created we train our model and do it in small parts to understand what is happening in certain places.</a:t>
            </a:r>
            <a:endParaRPr dirty="0">
              <a:latin typeface="+mn-lt"/>
            </a:endParaRPr>
          </a:p>
          <a:p>
            <a:pPr marL="0" lvl="0" indent="0" algn="l" rtl="0">
              <a:lnSpc>
                <a:spcPct val="115000"/>
              </a:lnSpc>
              <a:spcBef>
                <a:spcPts val="0"/>
              </a:spcBef>
              <a:spcAft>
                <a:spcPts val="0"/>
              </a:spcAft>
              <a:buSzPct val="60714"/>
              <a:buNone/>
            </a:pPr>
            <a:endParaRPr dirty="0">
              <a:latin typeface="+mn-lt"/>
            </a:endParaRPr>
          </a:p>
          <a:p>
            <a:pPr marL="0" lvl="0" indent="0" algn="l" rtl="0">
              <a:lnSpc>
                <a:spcPct val="115000"/>
              </a:lnSpc>
              <a:spcBef>
                <a:spcPts val="0"/>
              </a:spcBef>
              <a:spcAft>
                <a:spcPts val="0"/>
              </a:spcAft>
              <a:buSzPct val="60714"/>
              <a:buNone/>
            </a:pPr>
            <a:r>
              <a:rPr lang="en-US" dirty="0">
                <a:latin typeface="+mn-lt"/>
              </a:rPr>
              <a:t>Instead of sampling from the entire 2D latent space, sample from small sub-regions Each pixel in the plots corresponds to a graph (statistic) sampled from a sub-region.</a:t>
            </a:r>
            <a:endParaRPr dirty="0">
              <a:latin typeface="+mn-lt"/>
            </a:endParaRPr>
          </a:p>
          <a:p>
            <a:pPr marL="0" lvl="0" indent="0" algn="l" rtl="0">
              <a:lnSpc>
                <a:spcPct val="115000"/>
              </a:lnSpc>
              <a:spcBef>
                <a:spcPts val="0"/>
              </a:spcBef>
              <a:spcAft>
                <a:spcPts val="0"/>
              </a:spcAft>
              <a:buSzPct val="60714"/>
              <a:buNone/>
            </a:pPr>
            <a:endParaRPr dirty="0"/>
          </a:p>
          <a:p>
            <a:pPr marL="0" lvl="0" indent="0" algn="l" rtl="0">
              <a:lnSpc>
                <a:spcPct val="115000"/>
              </a:lnSpc>
              <a:spcBef>
                <a:spcPts val="1600"/>
              </a:spcBef>
              <a:spcAft>
                <a:spcPts val="0"/>
              </a:spcAft>
              <a:buSzPct val="60714"/>
              <a:buNone/>
            </a:pPr>
            <a:endParaRPr dirty="0"/>
          </a:p>
          <a:p>
            <a:pPr marL="0" lvl="0" indent="0" algn="l" rtl="0">
              <a:lnSpc>
                <a:spcPct val="115000"/>
              </a:lnSpc>
              <a:spcBef>
                <a:spcPts val="1600"/>
              </a:spcBef>
              <a:spcAft>
                <a:spcPts val="1600"/>
              </a:spcAft>
              <a:buSzPct val="60714"/>
              <a:buNone/>
            </a:pPr>
            <a:endParaRPr dirty="0"/>
          </a:p>
        </p:txBody>
      </p:sp>
      <p:sp>
        <p:nvSpPr>
          <p:cNvPr id="2" name="Google Shape;114;p3">
            <a:extLst>
              <a:ext uri="{FF2B5EF4-FFF2-40B4-BE49-F238E27FC236}">
                <a16:creationId xmlns:a16="http://schemas.microsoft.com/office/drawing/2014/main" id="{6FD7181D-098C-33D7-7BDA-718ECAB529F2}"/>
              </a:ext>
            </a:extLst>
          </p:cNvPr>
          <p:cNvSpPr/>
          <p:nvPr/>
        </p:nvSpPr>
        <p:spPr>
          <a:xfrm flipV="1">
            <a:off x="485575" y="842664"/>
            <a:ext cx="9544544" cy="45719"/>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 name="תמונה 2">
            <a:extLst>
              <a:ext uri="{FF2B5EF4-FFF2-40B4-BE49-F238E27FC236}">
                <a16:creationId xmlns:a16="http://schemas.microsoft.com/office/drawing/2014/main" id="{9AC61255-E6AB-FCE4-AEED-BCB34C29495F}"/>
              </a:ext>
            </a:extLst>
          </p:cNvPr>
          <p:cNvPicPr>
            <a:picLocks noChangeAspect="1"/>
          </p:cNvPicPr>
          <p:nvPr/>
        </p:nvPicPr>
        <p:blipFill>
          <a:blip r:embed="rId3"/>
          <a:stretch>
            <a:fillRect/>
          </a:stretch>
        </p:blipFill>
        <p:spPr>
          <a:xfrm>
            <a:off x="2428092" y="4242061"/>
            <a:ext cx="6850142" cy="24047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9" name="Google Shape;289;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Font typeface="Calibri"/>
              <a:buNone/>
            </a:pPr>
            <a:r>
              <a:rPr lang="en-US" sz="5400" b="1" dirty="0">
                <a:solidFill>
                  <a:schemeClr val="dk1"/>
                </a:solidFill>
                <a:latin typeface="+mn-lt"/>
                <a:ea typeface="Calibri"/>
                <a:cs typeface="Calibri"/>
                <a:sym typeface="Calibri"/>
              </a:rPr>
              <a:t>Summary</a:t>
            </a:r>
            <a:r>
              <a:rPr lang="en-US" sz="5400" dirty="0">
                <a:solidFill>
                  <a:schemeClr val="dk1"/>
                </a:solidFill>
                <a:latin typeface="Calibri"/>
                <a:ea typeface="Calibri"/>
                <a:cs typeface="Calibri"/>
                <a:sym typeface="Calibri"/>
              </a:rPr>
              <a:t> </a:t>
            </a:r>
            <a:endParaRPr dirty="0"/>
          </a:p>
        </p:txBody>
      </p:sp>
      <p:sp>
        <p:nvSpPr>
          <p:cNvPr id="291" name="Google Shape;291;p18"/>
          <p:cNvSpPr txBox="1">
            <a:spLocks noGrp="1"/>
          </p:cNvSpPr>
          <p:nvPr>
            <p:ph type="body" idx="1"/>
          </p:nvPr>
        </p:nvSpPr>
        <p:spPr>
          <a:xfrm>
            <a:off x="442275" y="1901103"/>
            <a:ext cx="10515600" cy="425196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90000"/>
              </a:lnSpc>
              <a:spcBef>
                <a:spcPts val="0"/>
              </a:spcBef>
              <a:spcAft>
                <a:spcPts val="0"/>
              </a:spcAft>
              <a:buFont typeface="Wingdings" panose="05000000000000000000" pitchFamily="2" charset="2"/>
              <a:buChar char="Ø"/>
            </a:pPr>
            <a:r>
              <a:rPr lang="en-US" sz="2200" dirty="0"/>
              <a:t>NetGAN – Deep implicit model generating graphs via random walks captures known graph patterns without manually specifying them generalizes.</a:t>
            </a:r>
          </a:p>
          <a:p>
            <a:pPr marL="342900" lvl="0" indent="-342900" algn="l" rtl="0">
              <a:lnSpc>
                <a:spcPct val="90000"/>
              </a:lnSpc>
              <a:spcBef>
                <a:spcPts val="0"/>
              </a:spcBef>
              <a:spcAft>
                <a:spcPts val="0"/>
              </a:spcAft>
              <a:buFont typeface="Wingdings" panose="05000000000000000000" pitchFamily="2" charset="2"/>
              <a:buChar char="Ø"/>
            </a:pPr>
            <a:endParaRPr lang="en-US" sz="2200" dirty="0"/>
          </a:p>
          <a:p>
            <a:pPr marL="342900" lvl="0" indent="-342900" algn="l" rtl="0">
              <a:lnSpc>
                <a:spcPct val="90000"/>
              </a:lnSpc>
              <a:spcBef>
                <a:spcPts val="0"/>
              </a:spcBef>
              <a:spcAft>
                <a:spcPts val="0"/>
              </a:spcAft>
              <a:buFont typeface="Wingdings" panose="05000000000000000000" pitchFamily="2" charset="2"/>
              <a:buChar char="Ø"/>
            </a:pPr>
            <a:r>
              <a:rPr lang="en-US" sz="2200" dirty="0"/>
              <a:t>It has been shown to produce high-quality synthetic data for a variety of tasks, including generating images, text, and audio.</a:t>
            </a:r>
          </a:p>
          <a:p>
            <a:pPr marL="342900" lvl="0" indent="-342900" algn="l" rtl="0">
              <a:lnSpc>
                <a:spcPct val="90000"/>
              </a:lnSpc>
              <a:spcBef>
                <a:spcPts val="0"/>
              </a:spcBef>
              <a:spcAft>
                <a:spcPts val="0"/>
              </a:spcAft>
              <a:buFont typeface="Wingdings" panose="05000000000000000000" pitchFamily="2" charset="2"/>
              <a:buChar char="Ø"/>
            </a:pPr>
            <a:endParaRPr lang="en-US" sz="2200" dirty="0"/>
          </a:p>
          <a:p>
            <a:pPr marL="342900" lvl="0" indent="-342900" algn="l" rtl="0">
              <a:lnSpc>
                <a:spcPct val="90000"/>
              </a:lnSpc>
              <a:spcBef>
                <a:spcPts val="0"/>
              </a:spcBef>
              <a:spcAft>
                <a:spcPts val="0"/>
              </a:spcAft>
              <a:buFont typeface="Wingdings" panose="05000000000000000000" pitchFamily="2" charset="2"/>
              <a:buChar char="Ø"/>
            </a:pPr>
            <a:r>
              <a:rPr lang="en-US" sz="2200" dirty="0"/>
              <a:t>It can generate synthetic data in an "unsupervised" manner, meaning that it does not require labels or explicit guidance on what the synthetic data should look like. This can be useful in situations where it is difficult or expensive to obtain labeled training data.</a:t>
            </a:r>
          </a:p>
          <a:p>
            <a:pPr marL="0" lvl="0" indent="0" algn="l" rtl="0">
              <a:lnSpc>
                <a:spcPct val="90000"/>
              </a:lnSpc>
              <a:spcBef>
                <a:spcPts val="0"/>
              </a:spcBef>
              <a:spcAft>
                <a:spcPts val="0"/>
              </a:spcAft>
              <a:buNone/>
            </a:pPr>
            <a:endParaRPr lang="en-US" sz="2200" dirty="0"/>
          </a:p>
          <a:p>
            <a:pPr marL="0" lvl="0" indent="0" algn="l" rtl="0">
              <a:lnSpc>
                <a:spcPct val="90000"/>
              </a:lnSpc>
              <a:spcBef>
                <a:spcPts val="0"/>
              </a:spcBef>
              <a:spcAft>
                <a:spcPts val="0"/>
              </a:spcAft>
              <a:buNone/>
            </a:pPr>
            <a:r>
              <a:rPr lang="en-US" sz="2200" b="1" u="sng" dirty="0">
                <a:latin typeface="+mj-lt"/>
              </a:rPr>
              <a:t>Conclusions and additional results:</a:t>
            </a:r>
          </a:p>
          <a:p>
            <a:pPr marL="0" lvl="0" indent="0" algn="l" rtl="0">
              <a:lnSpc>
                <a:spcPct val="90000"/>
              </a:lnSpc>
              <a:spcBef>
                <a:spcPts val="0"/>
              </a:spcBef>
              <a:spcAft>
                <a:spcPts val="0"/>
              </a:spcAft>
              <a:buNone/>
            </a:pPr>
            <a:endParaRPr lang="en-US" sz="2200" dirty="0"/>
          </a:p>
          <a:p>
            <a:pPr marL="342900" lvl="0" indent="-342900" algn="l" rtl="0">
              <a:lnSpc>
                <a:spcPct val="90000"/>
              </a:lnSpc>
              <a:spcBef>
                <a:spcPts val="0"/>
              </a:spcBef>
              <a:spcAft>
                <a:spcPts val="0"/>
              </a:spcAft>
              <a:buFont typeface="Wingdings" panose="05000000000000000000" pitchFamily="2" charset="2"/>
              <a:buChar char="Ø"/>
            </a:pPr>
            <a:r>
              <a:rPr lang="en-US" sz="2200" dirty="0">
                <a:latin typeface="+mn-lt"/>
              </a:rPr>
              <a:t>Fixed graph size Can only generate graphs of same size as the input.</a:t>
            </a:r>
          </a:p>
          <a:p>
            <a:pPr marL="342900" indent="-342900" rtl="0">
              <a:lnSpc>
                <a:spcPct val="90000"/>
              </a:lnSpc>
              <a:buFont typeface="Wingdings" panose="05000000000000000000" pitchFamily="2" charset="2"/>
              <a:buChar char="Ø"/>
            </a:pPr>
            <a:r>
              <a:rPr lang="en-US" sz="2200" dirty="0">
                <a:latin typeface="+mn-lt"/>
              </a:rPr>
              <a:t>Larger graphs need more random walks to get representative transition counts.</a:t>
            </a:r>
          </a:p>
          <a:p>
            <a:pPr marL="0" lvl="0" indent="0" algn="l" rtl="0">
              <a:lnSpc>
                <a:spcPct val="90000"/>
              </a:lnSpc>
              <a:spcBef>
                <a:spcPts val="0"/>
              </a:spcBef>
              <a:spcAft>
                <a:spcPts val="0"/>
              </a:spcAft>
              <a:buNone/>
            </a:pPr>
            <a:endParaRPr lang="en-US" sz="2200" dirty="0">
              <a:latin typeface="+mn-lt"/>
            </a:endParaRPr>
          </a:p>
        </p:txBody>
      </p:sp>
      <p:sp>
        <p:nvSpPr>
          <p:cNvPr id="290" name="Google Shape;290;p18"/>
          <p:cNvSpPr/>
          <p:nvPr/>
        </p:nvSpPr>
        <p:spPr>
          <a:xfrm>
            <a:off x="669036" y="1677373"/>
            <a:ext cx="10853928" cy="18288"/>
          </a:xfrm>
          <a:custGeom>
            <a:avLst/>
            <a:gdLst/>
            <a:ahLst/>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4"/>
          <p:cNvSpPr/>
          <p:nvPr/>
        </p:nvSpPr>
        <p:spPr>
          <a:xfrm>
            <a:off x="3048" y="-595229"/>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 name="Google Shape;123;p4"/>
          <p:cNvSpPr/>
          <p:nvPr/>
        </p:nvSpPr>
        <p:spPr>
          <a:xfrm>
            <a:off x="5134330" y="441016"/>
            <a:ext cx="6251110" cy="529074"/>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90000"/>
              </a:lnSpc>
              <a:spcBef>
                <a:spcPts val="0"/>
              </a:spcBef>
              <a:spcAft>
                <a:spcPts val="0"/>
              </a:spcAft>
              <a:buNone/>
            </a:pPr>
            <a:r>
              <a:rPr lang="en-US" sz="3200" b="1" i="0" u="none" strike="noStrike" cap="none" dirty="0">
                <a:solidFill>
                  <a:schemeClr val="dk1"/>
                </a:solidFill>
                <a:ea typeface="Calibri"/>
                <a:cs typeface="Calibri"/>
                <a:sym typeface="Calibri"/>
              </a:rPr>
              <a:t>Generative Models for Graphs</a:t>
            </a:r>
            <a:endParaRPr sz="3200" b="1" i="0" u="none" strike="noStrike" cap="none" dirty="0">
              <a:solidFill>
                <a:schemeClr val="dk1"/>
              </a:solidFill>
              <a:ea typeface="Calibri"/>
              <a:cs typeface="Calibri"/>
              <a:sym typeface="Calibri"/>
            </a:endParaRPr>
          </a:p>
        </p:txBody>
      </p:sp>
      <p:pic>
        <p:nvPicPr>
          <p:cNvPr id="124" name="Google Shape;124;p4" descr="Different coloured dots on white wall"/>
          <p:cNvPicPr preferRelativeResize="0"/>
          <p:nvPr/>
        </p:nvPicPr>
        <p:blipFill rotWithShape="1">
          <a:blip r:embed="rId3">
            <a:alphaModFix/>
          </a:blip>
          <a:srcRect l="25053" r="26391"/>
          <a:stretch/>
        </p:blipFill>
        <p:spPr>
          <a:xfrm>
            <a:off x="79619" y="-94216"/>
            <a:ext cx="4657344" cy="6857990"/>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25" name="Google Shape;125;p4"/>
          <p:cNvSpPr/>
          <p:nvPr/>
        </p:nvSpPr>
        <p:spPr>
          <a:xfrm>
            <a:off x="5297593" y="960946"/>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26;p4"/>
          <p:cNvSpPr txBox="1"/>
          <p:nvPr/>
        </p:nvSpPr>
        <p:spPr>
          <a:xfrm>
            <a:off x="5134330" y="1511844"/>
            <a:ext cx="6251110" cy="3483864"/>
          </a:xfrm>
          <a:prstGeom prst="rect">
            <a:avLst/>
          </a:prstGeom>
          <a:noFill/>
          <a:ln>
            <a:noFill/>
          </a:ln>
        </p:spPr>
        <p:txBody>
          <a:bodyPr spcFirstLastPara="1" wrap="square" lIns="91425" tIns="45700" rIns="91425" bIns="45700" anchor="t" anchorCtr="0">
            <a:normAutofit/>
          </a:bodyPr>
          <a:lstStyle/>
          <a:p>
            <a:pPr marL="114300" marR="0" lvl="0" algn="l" rtl="0">
              <a:lnSpc>
                <a:spcPct val="90000"/>
              </a:lnSpc>
              <a:spcBef>
                <a:spcPts val="0"/>
              </a:spcBef>
              <a:spcAft>
                <a:spcPts val="0"/>
              </a:spcAft>
              <a:buClr>
                <a:schemeClr val="dk1"/>
              </a:buClr>
              <a:buSzPts val="2200"/>
            </a:pPr>
            <a:r>
              <a:rPr lang="en-US" sz="2400" i="0" u="none" strike="noStrike" cap="none" dirty="0">
                <a:solidFill>
                  <a:schemeClr val="dk1"/>
                </a:solidFill>
                <a:latin typeface="+mn-lt"/>
                <a:ea typeface="Calibri"/>
                <a:cs typeface="Calibri"/>
                <a:sym typeface="Calibri"/>
              </a:rPr>
              <a:t>Today graphs represent many structures of complex networks that are built in similar patterns</a:t>
            </a:r>
            <a:r>
              <a:rPr lang="en-US" sz="2400" dirty="0">
                <a:solidFill>
                  <a:schemeClr val="dk1"/>
                </a:solidFill>
                <a:latin typeface="+mn-lt"/>
                <a:ea typeface="Calibri"/>
                <a:cs typeface="Calibri"/>
                <a:sym typeface="Calibri"/>
              </a:rPr>
              <a:t>:</a:t>
            </a:r>
          </a:p>
          <a:p>
            <a:pPr marL="114300" marR="0" lvl="0" algn="l" rtl="0">
              <a:lnSpc>
                <a:spcPct val="90000"/>
              </a:lnSpc>
              <a:spcBef>
                <a:spcPts val="0"/>
              </a:spcBef>
              <a:spcAft>
                <a:spcPts val="0"/>
              </a:spcAft>
              <a:buClr>
                <a:schemeClr val="dk1"/>
              </a:buClr>
              <a:buSzPts val="2200"/>
            </a:pPr>
            <a:endParaRPr lang="en-US" sz="2400" dirty="0">
              <a:solidFill>
                <a:schemeClr val="dk1"/>
              </a:solidFill>
              <a:latin typeface="+mn-lt"/>
              <a:cs typeface="Calibri"/>
              <a:sym typeface="Calibri"/>
            </a:endParaRPr>
          </a:p>
          <a:p>
            <a:pPr marL="400050" marR="0" lvl="0" indent="-285750" algn="l" rtl="0">
              <a:lnSpc>
                <a:spcPct val="90000"/>
              </a:lnSpc>
              <a:spcBef>
                <a:spcPts val="0"/>
              </a:spcBef>
              <a:spcAft>
                <a:spcPts val="0"/>
              </a:spcAft>
              <a:buClr>
                <a:schemeClr val="dk1"/>
              </a:buClr>
              <a:buSzPts val="2200"/>
              <a:buFont typeface="Wingdings" panose="05000000000000000000" pitchFamily="2" charset="2"/>
              <a:buChar char="Ø"/>
            </a:pPr>
            <a:r>
              <a:rPr lang="en-US" sz="2400" dirty="0">
                <a:latin typeface="+mn-lt"/>
              </a:rPr>
              <a:t>Social networks</a:t>
            </a:r>
          </a:p>
          <a:p>
            <a:pPr marL="400050" marR="0" lvl="0" indent="-285750" algn="l" rtl="0">
              <a:lnSpc>
                <a:spcPct val="90000"/>
              </a:lnSpc>
              <a:spcBef>
                <a:spcPts val="0"/>
              </a:spcBef>
              <a:spcAft>
                <a:spcPts val="0"/>
              </a:spcAft>
              <a:buClr>
                <a:schemeClr val="dk1"/>
              </a:buClr>
              <a:buSzPts val="2200"/>
              <a:buFont typeface="Wingdings" panose="05000000000000000000" pitchFamily="2" charset="2"/>
              <a:buChar char="Ø"/>
            </a:pPr>
            <a:r>
              <a:rPr lang="en-US" sz="2400" dirty="0">
                <a:latin typeface="+mn-lt"/>
              </a:rPr>
              <a:t>Information networks</a:t>
            </a:r>
          </a:p>
          <a:p>
            <a:pPr marL="400050" marR="0" lvl="0" indent="-285750" algn="l" rtl="0">
              <a:lnSpc>
                <a:spcPct val="90000"/>
              </a:lnSpc>
              <a:spcBef>
                <a:spcPts val="0"/>
              </a:spcBef>
              <a:spcAft>
                <a:spcPts val="0"/>
              </a:spcAft>
              <a:buClr>
                <a:schemeClr val="dk1"/>
              </a:buClr>
              <a:buSzPts val="2200"/>
              <a:buFont typeface="Wingdings" panose="05000000000000000000" pitchFamily="2" charset="2"/>
              <a:buChar char="Ø"/>
            </a:pPr>
            <a:r>
              <a:rPr lang="en-US" sz="2400" dirty="0">
                <a:latin typeface="+mn-lt"/>
              </a:rPr>
              <a:t>Internet</a:t>
            </a:r>
            <a:endParaRPr sz="2400" dirty="0">
              <a:latin typeface="+mn-lt"/>
            </a:endParaRPr>
          </a:p>
        </p:txBody>
      </p:sp>
      <p:pic>
        <p:nvPicPr>
          <p:cNvPr id="4" name="תמונה 3">
            <a:extLst>
              <a:ext uri="{FF2B5EF4-FFF2-40B4-BE49-F238E27FC236}">
                <a16:creationId xmlns:a16="http://schemas.microsoft.com/office/drawing/2014/main" id="{50100511-AC9C-3F12-AF4A-647B97EAE428}"/>
              </a:ext>
            </a:extLst>
          </p:cNvPr>
          <p:cNvPicPr>
            <a:picLocks noChangeAspect="1"/>
          </p:cNvPicPr>
          <p:nvPr/>
        </p:nvPicPr>
        <p:blipFill>
          <a:blip r:embed="rId4"/>
          <a:stretch>
            <a:fillRect/>
          </a:stretch>
        </p:blipFill>
        <p:spPr>
          <a:xfrm>
            <a:off x="5097717" y="4995708"/>
            <a:ext cx="1584833" cy="1745241"/>
          </a:xfrm>
          <a:prstGeom prst="rect">
            <a:avLst/>
          </a:prstGeom>
        </p:spPr>
      </p:pic>
      <p:pic>
        <p:nvPicPr>
          <p:cNvPr id="5" name="תמונה 4">
            <a:extLst>
              <a:ext uri="{FF2B5EF4-FFF2-40B4-BE49-F238E27FC236}">
                <a16:creationId xmlns:a16="http://schemas.microsoft.com/office/drawing/2014/main" id="{62745D44-3F10-9E3C-3FB6-34613321CE03}"/>
              </a:ext>
            </a:extLst>
          </p:cNvPr>
          <p:cNvPicPr>
            <a:picLocks noChangeAspect="1"/>
          </p:cNvPicPr>
          <p:nvPr/>
        </p:nvPicPr>
        <p:blipFill>
          <a:blip r:embed="rId5"/>
          <a:stretch>
            <a:fillRect/>
          </a:stretch>
        </p:blipFill>
        <p:spPr>
          <a:xfrm>
            <a:off x="7404059" y="4846580"/>
            <a:ext cx="1711652" cy="1891447"/>
          </a:xfrm>
          <a:prstGeom prst="rect">
            <a:avLst/>
          </a:prstGeom>
        </p:spPr>
      </p:pic>
      <p:pic>
        <p:nvPicPr>
          <p:cNvPr id="7" name="תמונה 6">
            <a:extLst>
              <a:ext uri="{FF2B5EF4-FFF2-40B4-BE49-F238E27FC236}">
                <a16:creationId xmlns:a16="http://schemas.microsoft.com/office/drawing/2014/main" id="{6C3BEC81-8981-458A-59B0-5F4164DE0F21}"/>
              </a:ext>
            </a:extLst>
          </p:cNvPr>
          <p:cNvPicPr>
            <a:picLocks noChangeAspect="1"/>
          </p:cNvPicPr>
          <p:nvPr/>
        </p:nvPicPr>
        <p:blipFill>
          <a:blip r:embed="rId6"/>
          <a:stretch>
            <a:fillRect/>
          </a:stretch>
        </p:blipFill>
        <p:spPr>
          <a:xfrm>
            <a:off x="9815213" y="5050234"/>
            <a:ext cx="1822996" cy="163618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5"/>
        <p:cNvGrpSpPr/>
        <p:nvPr/>
      </p:nvGrpSpPr>
      <p:grpSpPr>
        <a:xfrm>
          <a:off x="0" y="0"/>
          <a:ext cx="0" cy="0"/>
          <a:chOff x="0" y="0"/>
          <a:chExt cx="0" cy="0"/>
        </a:xfrm>
      </p:grpSpPr>
      <p:pic>
        <p:nvPicPr>
          <p:cNvPr id="1032" name="Picture 8" descr="25 People You Should Say Thank You To Today - Ron Edmond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357" y="786441"/>
            <a:ext cx="6426379" cy="53750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48F43365-719C-CC21-D84F-DC9DA08F3880}"/>
              </a:ext>
            </a:extLst>
          </p:cNvPr>
          <p:cNvSpPr txBox="1"/>
          <p:nvPr/>
        </p:nvSpPr>
        <p:spPr>
          <a:xfrm>
            <a:off x="216815" y="242200"/>
            <a:ext cx="5539820" cy="584775"/>
          </a:xfrm>
          <a:prstGeom prst="rect">
            <a:avLst/>
          </a:prstGeom>
          <a:noFill/>
        </p:spPr>
        <p:txBody>
          <a:bodyPr wrap="square">
            <a:spAutoFit/>
          </a:bodyPr>
          <a:lstStyle/>
          <a:p>
            <a:r>
              <a:rPr lang="en-US" sz="3200" b="1" i="0" u="none" strike="noStrike" cap="none" dirty="0">
                <a:solidFill>
                  <a:schemeClr val="dk1"/>
                </a:solidFill>
                <a:ea typeface="Calibri"/>
                <a:cs typeface="Calibri"/>
                <a:sym typeface="Calibri"/>
              </a:rPr>
              <a:t>Generative Models for graphs</a:t>
            </a:r>
            <a:endParaRPr lang="he-IL" sz="3200" dirty="0"/>
          </a:p>
        </p:txBody>
      </p:sp>
      <p:sp>
        <p:nvSpPr>
          <p:cNvPr id="9" name="תיבת טקסט 8">
            <a:extLst>
              <a:ext uri="{FF2B5EF4-FFF2-40B4-BE49-F238E27FC236}">
                <a16:creationId xmlns:a16="http://schemas.microsoft.com/office/drawing/2014/main" id="{D4796000-6A85-93C3-702A-C919CC226F8A}"/>
              </a:ext>
            </a:extLst>
          </p:cNvPr>
          <p:cNvSpPr txBox="1"/>
          <p:nvPr/>
        </p:nvSpPr>
        <p:spPr>
          <a:xfrm>
            <a:off x="487050" y="1273038"/>
            <a:ext cx="5608950" cy="3231654"/>
          </a:xfrm>
          <a:prstGeom prst="rect">
            <a:avLst/>
          </a:prstGeom>
          <a:noFill/>
        </p:spPr>
        <p:txBody>
          <a:bodyPr wrap="square">
            <a:spAutoFit/>
          </a:bodyPr>
          <a:lstStyle/>
          <a:p>
            <a:pPr marL="285750" indent="-285750" algn="l" rtl="0">
              <a:buFont typeface="Wingdings" panose="05000000000000000000" pitchFamily="2" charset="2"/>
              <a:buChar char="Ø"/>
            </a:pPr>
            <a:r>
              <a:rPr lang="en-US" sz="2400" dirty="0"/>
              <a:t>Learning about the input distribution.</a:t>
            </a:r>
          </a:p>
          <a:p>
            <a:pPr marL="285750" indent="-285750" algn="l" rtl="0">
              <a:buFont typeface="Wingdings" panose="05000000000000000000" pitchFamily="2" charset="2"/>
              <a:buChar char="Ø"/>
            </a:pPr>
            <a:endParaRPr lang="en-US" sz="2400" dirty="0"/>
          </a:p>
          <a:p>
            <a:pPr marL="285750" indent="-285750" algn="l" rtl="0">
              <a:buFont typeface="Wingdings" panose="05000000000000000000" pitchFamily="2" charset="2"/>
              <a:buChar char="Ø"/>
            </a:pPr>
            <a:r>
              <a:rPr lang="en-US" sz="2400" dirty="0"/>
              <a:t>Ability to create new samples.</a:t>
            </a:r>
          </a:p>
          <a:p>
            <a:pPr marL="285750" indent="-285750" algn="l" rtl="0">
              <a:buFont typeface="Wingdings" panose="05000000000000000000" pitchFamily="2" charset="2"/>
              <a:buChar char="Ø"/>
            </a:pPr>
            <a:endParaRPr lang="en-US" sz="2400" dirty="0"/>
          </a:p>
          <a:p>
            <a:pPr marL="285750" indent="-285750" algn="l" rtl="0">
              <a:buFont typeface="Wingdings" panose="05000000000000000000" pitchFamily="2" charset="2"/>
              <a:buChar char="Ø"/>
            </a:pPr>
            <a:r>
              <a:rPr lang="en-US" sz="2400" dirty="0"/>
              <a:t> A good generative model is a model that knows how to capture the characteristics of the graph in the real world.</a:t>
            </a:r>
            <a:endParaRPr lang="he-IL" sz="2400" dirty="0"/>
          </a:p>
          <a:p>
            <a:pPr algn="l"/>
            <a:endParaRPr lang="he-IL" dirty="0"/>
          </a:p>
          <a:p>
            <a:pPr algn="l"/>
            <a:endParaRPr lang="he-IL" dirty="0"/>
          </a:p>
        </p:txBody>
      </p:sp>
      <p:sp>
        <p:nvSpPr>
          <p:cNvPr id="10" name="Google Shape;125;p4">
            <a:extLst>
              <a:ext uri="{FF2B5EF4-FFF2-40B4-BE49-F238E27FC236}">
                <a16:creationId xmlns:a16="http://schemas.microsoft.com/office/drawing/2014/main" id="{93455D3F-1F17-1E0F-B969-8BEFB95C4B66}"/>
              </a:ext>
            </a:extLst>
          </p:cNvPr>
          <p:cNvSpPr/>
          <p:nvPr/>
        </p:nvSpPr>
        <p:spPr>
          <a:xfrm>
            <a:off x="716166" y="995375"/>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03;p2">
            <a:extLst>
              <a:ext uri="{FF2B5EF4-FFF2-40B4-BE49-F238E27FC236}">
                <a16:creationId xmlns:a16="http://schemas.microsoft.com/office/drawing/2014/main" id="{06B48610-55F9-C85B-0414-B16A47ED4B0D}"/>
              </a:ext>
            </a:extLst>
          </p:cNvPr>
          <p:cNvSpPr/>
          <p:nvPr/>
        </p:nvSpPr>
        <p:spPr>
          <a:xfrm>
            <a:off x="751754" y="4137801"/>
            <a:ext cx="1953740" cy="799686"/>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r>
              <a:rPr lang="en-US" sz="4000" b="1" i="0" u="none" strike="noStrike" cap="none" dirty="0">
                <a:solidFill>
                  <a:schemeClr val="dk1"/>
                </a:solidFill>
                <a:latin typeface="Calibri"/>
                <a:ea typeface="Calibri"/>
                <a:cs typeface="Calibri"/>
                <a:sym typeface="Calibri"/>
              </a:rPr>
              <a:t>GANs</a:t>
            </a:r>
            <a:endParaRPr b="1" dirty="0"/>
          </a:p>
        </p:txBody>
      </p:sp>
      <p:sp>
        <p:nvSpPr>
          <p:cNvPr id="13" name="תיבת טקסט 12">
            <a:extLst>
              <a:ext uri="{FF2B5EF4-FFF2-40B4-BE49-F238E27FC236}">
                <a16:creationId xmlns:a16="http://schemas.microsoft.com/office/drawing/2014/main" id="{2391A0E0-55BA-C81D-A656-A195BA8E6D9C}"/>
              </a:ext>
            </a:extLst>
          </p:cNvPr>
          <p:cNvSpPr txBox="1"/>
          <p:nvPr/>
        </p:nvSpPr>
        <p:spPr>
          <a:xfrm>
            <a:off x="556180" y="5383550"/>
            <a:ext cx="6094428" cy="667875"/>
          </a:xfrm>
          <a:prstGeom prst="rect">
            <a:avLst/>
          </a:prstGeom>
          <a:noFill/>
        </p:spPr>
        <p:txBody>
          <a:bodyPr wrap="square">
            <a:spAutoFit/>
          </a:bodyPr>
          <a:lstStyle/>
          <a:p>
            <a:pPr marL="514350" marR="0" lvl="0" indent="-457200" algn="l" rtl="0">
              <a:lnSpc>
                <a:spcPct val="90000"/>
              </a:lnSpc>
              <a:spcBef>
                <a:spcPts val="0"/>
              </a:spcBef>
              <a:spcAft>
                <a:spcPts val="0"/>
              </a:spcAft>
              <a:buClr>
                <a:schemeClr val="dk1"/>
              </a:buClr>
              <a:buSzPts val="2200"/>
              <a:buFont typeface="Wingdings" panose="05000000000000000000" pitchFamily="2" charset="2"/>
              <a:buChar char="Ø"/>
            </a:pPr>
            <a:r>
              <a:rPr lang="en-US" sz="1800" i="0" u="none" strike="noStrike" cap="none" dirty="0">
                <a:solidFill>
                  <a:schemeClr val="dk1"/>
                </a:solidFill>
                <a:latin typeface="+mn-lt"/>
                <a:ea typeface="Calibri"/>
                <a:cs typeface="Calibri"/>
                <a:sym typeface="Calibri"/>
              </a:rPr>
              <a:t>GAN is a generative model for machine learning.</a:t>
            </a:r>
            <a:endParaRPr lang="en-US" sz="1800" dirty="0">
              <a:latin typeface="+mn-lt"/>
            </a:endParaRPr>
          </a:p>
          <a:p>
            <a:pPr marL="514350" marR="0" lvl="0" indent="-457200" algn="l" rtl="0">
              <a:lnSpc>
                <a:spcPct val="90000"/>
              </a:lnSpc>
              <a:spcBef>
                <a:spcPts val="600"/>
              </a:spcBef>
              <a:spcAft>
                <a:spcPts val="0"/>
              </a:spcAft>
              <a:buClr>
                <a:schemeClr val="dk1"/>
              </a:buClr>
              <a:buSzPts val="2200"/>
              <a:buFont typeface="Wingdings" panose="05000000000000000000" pitchFamily="2" charset="2"/>
              <a:buChar char="Ø"/>
            </a:pPr>
            <a:r>
              <a:rPr lang="en-US" sz="1800" i="0" u="none" strike="noStrike" cap="none" dirty="0">
                <a:solidFill>
                  <a:schemeClr val="dk1"/>
                </a:solidFill>
                <a:latin typeface="+mn-lt"/>
                <a:ea typeface="Calibri"/>
                <a:cs typeface="Calibri"/>
                <a:sym typeface="Calibri"/>
              </a:rPr>
              <a:t>Uses a training set to learn about the model.</a:t>
            </a:r>
            <a:endParaRPr lang="en-US" sz="1800" dirty="0">
              <a:latin typeface="+mn-lt"/>
            </a:endParaRPr>
          </a:p>
        </p:txBody>
      </p:sp>
      <p:sp>
        <p:nvSpPr>
          <p:cNvPr id="14" name="Google Shape;104;p2">
            <a:extLst>
              <a:ext uri="{FF2B5EF4-FFF2-40B4-BE49-F238E27FC236}">
                <a16:creationId xmlns:a16="http://schemas.microsoft.com/office/drawing/2014/main" id="{5375F88E-C0C3-19F5-BF9A-9C154E77A3AA}"/>
              </a:ext>
            </a:extLst>
          </p:cNvPr>
          <p:cNvSpPr/>
          <p:nvPr/>
        </p:nvSpPr>
        <p:spPr>
          <a:xfrm>
            <a:off x="787342" y="4984247"/>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תמונה 15">
            <a:extLst>
              <a:ext uri="{FF2B5EF4-FFF2-40B4-BE49-F238E27FC236}">
                <a16:creationId xmlns:a16="http://schemas.microsoft.com/office/drawing/2014/main" id="{F56967AA-668B-0AC3-564E-33E8D817316F}"/>
              </a:ext>
            </a:extLst>
          </p:cNvPr>
          <p:cNvPicPr>
            <a:picLocks noChangeAspect="1"/>
          </p:cNvPicPr>
          <p:nvPr/>
        </p:nvPicPr>
        <p:blipFill>
          <a:blip r:embed="rId2"/>
          <a:stretch>
            <a:fillRect/>
          </a:stretch>
        </p:blipFill>
        <p:spPr>
          <a:xfrm>
            <a:off x="6717957" y="3737918"/>
            <a:ext cx="5386715" cy="2813161"/>
          </a:xfrm>
          <a:prstGeom prst="rect">
            <a:avLst/>
          </a:prstGeom>
        </p:spPr>
      </p:pic>
    </p:spTree>
    <p:extLst>
      <p:ext uri="{BB962C8B-B14F-4D97-AF65-F5344CB8AC3E}">
        <p14:creationId xmlns:p14="http://schemas.microsoft.com/office/powerpoint/2010/main" val="329417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5"/>
          <p:cNvSpPr/>
          <p:nvPr/>
        </p:nvSpPr>
        <p:spPr>
          <a:xfrm>
            <a:off x="496046" y="157923"/>
            <a:ext cx="3267437" cy="792229"/>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r>
              <a:rPr lang="en-US" sz="4000" b="1" i="0" u="none" strike="noStrike" cap="none" dirty="0">
                <a:solidFill>
                  <a:schemeClr val="dk1"/>
                </a:solidFill>
                <a:ea typeface="Calibri"/>
                <a:cs typeface="Calibri"/>
                <a:sym typeface="Calibri"/>
              </a:rPr>
              <a:t>Challenges</a:t>
            </a:r>
            <a:r>
              <a:rPr lang="en-US" sz="3200" b="1" i="0" u="none" strike="noStrike" cap="none" dirty="0">
                <a:solidFill>
                  <a:schemeClr val="dk1"/>
                </a:solidFill>
                <a:latin typeface="+mj-lt"/>
                <a:ea typeface="Calibri"/>
                <a:cs typeface="Calibri"/>
                <a:sym typeface="Calibri"/>
              </a:rPr>
              <a:t> </a:t>
            </a:r>
            <a:endParaRPr sz="3200" b="1" dirty="0">
              <a:latin typeface="+mj-lt"/>
            </a:endParaRPr>
          </a:p>
        </p:txBody>
      </p:sp>
      <p:sp>
        <p:nvSpPr>
          <p:cNvPr id="133" name="Google Shape;133;p5"/>
          <p:cNvSpPr/>
          <p:nvPr/>
        </p:nvSpPr>
        <p:spPr>
          <a:xfrm>
            <a:off x="508388" y="1039824"/>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 name="Google Shape;134;p5"/>
          <p:cNvSpPr txBox="1"/>
          <p:nvPr/>
        </p:nvSpPr>
        <p:spPr>
          <a:xfrm>
            <a:off x="71464" y="1088653"/>
            <a:ext cx="9864387" cy="2600596"/>
          </a:xfrm>
          <a:prstGeom prst="rect">
            <a:avLst/>
          </a:prstGeom>
          <a:noFill/>
          <a:ln>
            <a:noFill/>
          </a:ln>
        </p:spPr>
        <p:txBody>
          <a:bodyPr spcFirstLastPara="1" wrap="square" lIns="91425" tIns="45700" rIns="91425" bIns="45700" anchor="t" anchorCtr="0">
            <a:normAutofit fontScale="25000" lnSpcReduction="20000"/>
          </a:bodyPr>
          <a:lstStyle/>
          <a:p>
            <a:pPr marL="114300" marR="0" lvl="0" algn="l" rtl="0">
              <a:lnSpc>
                <a:spcPct val="90000"/>
              </a:lnSpc>
              <a:spcBef>
                <a:spcPts val="0"/>
              </a:spcBef>
              <a:spcAft>
                <a:spcPts val="0"/>
              </a:spcAft>
              <a:buClr>
                <a:schemeClr val="dk1"/>
              </a:buClr>
              <a:buSzPts val="2200"/>
            </a:pPr>
            <a:endParaRPr lang="en-US" sz="2400" dirty="0">
              <a:solidFill>
                <a:schemeClr val="dk1"/>
              </a:solidFill>
              <a:ea typeface="Calibri"/>
              <a:cs typeface="Calibri"/>
              <a:sym typeface="Calibri"/>
            </a:endParaRPr>
          </a:p>
          <a:p>
            <a:pPr marL="457200" marR="0" lvl="0" indent="-342900" algn="l" rtl="0">
              <a:lnSpc>
                <a:spcPct val="170000"/>
              </a:lnSpc>
              <a:spcBef>
                <a:spcPts val="0"/>
              </a:spcBef>
              <a:spcAft>
                <a:spcPts val="0"/>
              </a:spcAft>
              <a:buClr>
                <a:schemeClr val="dk1"/>
              </a:buClr>
              <a:buSzPts val="2200"/>
              <a:buFont typeface="Wingdings" panose="05000000000000000000" pitchFamily="2" charset="2"/>
              <a:buChar char="Ø"/>
            </a:pPr>
            <a:r>
              <a:rPr lang="en-US" sz="8000" dirty="0">
                <a:solidFill>
                  <a:schemeClr val="dk1"/>
                </a:solidFill>
                <a:ea typeface="Calibri"/>
                <a:cs typeface="Calibri"/>
                <a:sym typeface="Calibri"/>
              </a:rPr>
              <a:t>We want to learn from a single large graph, thus we have only one training set.</a:t>
            </a:r>
          </a:p>
          <a:p>
            <a:pPr marL="457200" marR="0" lvl="0" indent="-342900" algn="l" rtl="0">
              <a:lnSpc>
                <a:spcPct val="170000"/>
              </a:lnSpc>
              <a:spcBef>
                <a:spcPts val="0"/>
              </a:spcBef>
              <a:spcAft>
                <a:spcPts val="0"/>
              </a:spcAft>
              <a:buClr>
                <a:schemeClr val="dk1"/>
              </a:buClr>
              <a:buSzPts val="2200"/>
              <a:buFont typeface="Wingdings" panose="05000000000000000000" pitchFamily="2" charset="2"/>
              <a:buChar char="Ø"/>
            </a:pPr>
            <a:endParaRPr lang="en-US" sz="8000" dirty="0">
              <a:solidFill>
                <a:schemeClr val="dk1"/>
              </a:solidFill>
              <a:ea typeface="Calibri"/>
              <a:cs typeface="Calibri"/>
              <a:sym typeface="Calibri"/>
            </a:endParaRPr>
          </a:p>
          <a:p>
            <a:pPr marL="457200" indent="-342900" algn="l" rtl="0">
              <a:lnSpc>
                <a:spcPct val="170000"/>
              </a:lnSpc>
              <a:buClr>
                <a:schemeClr val="dk1"/>
              </a:buClr>
              <a:buSzPts val="2200"/>
              <a:buFont typeface="Wingdings" panose="05000000000000000000" pitchFamily="2" charset="2"/>
              <a:buChar char="Ø"/>
            </a:pPr>
            <a:r>
              <a:rPr lang="en-US" sz="8000" dirty="0">
                <a:solidFill>
                  <a:schemeClr val="dk1"/>
                </a:solidFill>
                <a:ea typeface="Calibri"/>
                <a:cs typeface="Calibri"/>
                <a:sym typeface="Calibri"/>
              </a:rPr>
              <a:t>Models are not trained to learn the topological structure of the graph.</a:t>
            </a:r>
          </a:p>
          <a:p>
            <a:pPr marL="114300" marR="0" lvl="0" algn="l" rtl="0">
              <a:lnSpc>
                <a:spcPct val="170000"/>
              </a:lnSpc>
              <a:spcBef>
                <a:spcPts val="0"/>
              </a:spcBef>
              <a:spcAft>
                <a:spcPts val="0"/>
              </a:spcAft>
              <a:buClr>
                <a:schemeClr val="dk1"/>
              </a:buClr>
              <a:buSzPts val="2200"/>
            </a:pPr>
            <a:endParaRPr lang="en-US" sz="8000" dirty="0">
              <a:solidFill>
                <a:schemeClr val="dk1"/>
              </a:solidFill>
              <a:ea typeface="Calibri"/>
              <a:cs typeface="Calibri"/>
              <a:sym typeface="Calibri"/>
            </a:endParaRPr>
          </a:p>
          <a:p>
            <a:pPr marL="457200" indent="-342900" algn="l" rtl="0">
              <a:lnSpc>
                <a:spcPct val="170000"/>
              </a:lnSpc>
              <a:buClr>
                <a:schemeClr val="dk1"/>
              </a:buClr>
              <a:buSzPts val="2200"/>
              <a:buFont typeface="Wingdings" panose="05000000000000000000" pitchFamily="2" charset="2"/>
              <a:buChar char="Ø"/>
            </a:pPr>
            <a:r>
              <a:rPr lang="en-US" sz="8000" i="0" u="none" strike="noStrike" cap="none" dirty="0">
                <a:solidFill>
                  <a:schemeClr val="dk1"/>
                </a:solidFill>
                <a:latin typeface="+mn-lt"/>
                <a:ea typeface="Calibri"/>
                <a:cs typeface="Calibri"/>
                <a:sym typeface="Calibri"/>
              </a:rPr>
              <a:t>The GAN architecture is limited by the size of the graph it can learn from.</a:t>
            </a:r>
          </a:p>
          <a:p>
            <a:pPr marL="457200" marR="0" lvl="0" indent="-342900" algn="l" rtl="0">
              <a:lnSpc>
                <a:spcPct val="90000"/>
              </a:lnSpc>
              <a:spcBef>
                <a:spcPts val="0"/>
              </a:spcBef>
              <a:spcAft>
                <a:spcPts val="0"/>
              </a:spcAft>
              <a:buClr>
                <a:schemeClr val="dk1"/>
              </a:buClr>
              <a:buSzPts val="2200"/>
              <a:buFont typeface="Wingdings" panose="05000000000000000000" pitchFamily="2" charset="2"/>
              <a:buChar char="Ø"/>
            </a:pPr>
            <a:endParaRPr lang="en-US" sz="2400" dirty="0">
              <a:solidFill>
                <a:schemeClr val="dk1"/>
              </a:solidFill>
              <a:ea typeface="Calibri"/>
              <a:cs typeface="Calibri"/>
              <a:sym typeface="Calibri"/>
            </a:endParaRPr>
          </a:p>
          <a:p>
            <a:pPr marL="114300" marR="0" lvl="0" algn="l" rtl="0">
              <a:lnSpc>
                <a:spcPct val="90000"/>
              </a:lnSpc>
              <a:spcBef>
                <a:spcPts val="600"/>
              </a:spcBef>
              <a:spcAft>
                <a:spcPts val="0"/>
              </a:spcAft>
              <a:buClr>
                <a:schemeClr val="dk1"/>
              </a:buClr>
              <a:buSzPts val="2200"/>
            </a:pPr>
            <a:endParaRPr lang="en-US" sz="2200" b="1" i="0" u="none" strike="noStrike" cap="none" dirty="0">
              <a:solidFill>
                <a:schemeClr val="dk1"/>
              </a:solidFill>
              <a:latin typeface="Calibri"/>
              <a:ea typeface="Calibri"/>
              <a:cs typeface="Calibri"/>
              <a:sym typeface="Calibri"/>
            </a:endParaRPr>
          </a:p>
          <a:p>
            <a:pPr marL="0" marR="0" lvl="0" indent="139700" algn="l" rtl="0">
              <a:lnSpc>
                <a:spcPct val="90000"/>
              </a:lnSpc>
              <a:spcBef>
                <a:spcPts val="600"/>
              </a:spcBef>
              <a:spcAft>
                <a:spcPts val="0"/>
              </a:spcAft>
              <a:buClr>
                <a:schemeClr val="dk1"/>
              </a:buClr>
              <a:buSzPts val="2200"/>
              <a:buFont typeface="Arial"/>
              <a:buNone/>
            </a:pPr>
            <a:endParaRPr sz="2200" b="0" i="0" u="none" strike="noStrike" cap="none" dirty="0">
              <a:solidFill>
                <a:schemeClr val="dk1"/>
              </a:solidFill>
              <a:latin typeface="Calibri"/>
              <a:ea typeface="Calibri"/>
              <a:cs typeface="Calibri"/>
              <a:sym typeface="Calibri"/>
            </a:endParaRPr>
          </a:p>
          <a:p>
            <a:pPr marL="0" marR="0" lvl="0" indent="139700" algn="l" rtl="0">
              <a:lnSpc>
                <a:spcPct val="90000"/>
              </a:lnSpc>
              <a:spcBef>
                <a:spcPts val="600"/>
              </a:spcBef>
              <a:spcAft>
                <a:spcPts val="0"/>
              </a:spcAft>
              <a:buClr>
                <a:schemeClr val="dk1"/>
              </a:buClr>
              <a:buSzPts val="2200"/>
              <a:buFont typeface="Arial"/>
              <a:buNone/>
            </a:pPr>
            <a:endParaRPr sz="2200" b="0" i="0" u="none" strike="noStrike" cap="none" dirty="0">
              <a:solidFill>
                <a:schemeClr val="dk1"/>
              </a:solidFill>
              <a:latin typeface="Calibri"/>
              <a:ea typeface="Calibri"/>
              <a:cs typeface="Calibri"/>
              <a:sym typeface="Calibri"/>
            </a:endParaRPr>
          </a:p>
          <a:p>
            <a:pPr marL="0" marR="0" lvl="0" indent="139700" algn="l" rtl="0">
              <a:lnSpc>
                <a:spcPct val="90000"/>
              </a:lnSpc>
              <a:spcBef>
                <a:spcPts val="600"/>
              </a:spcBef>
              <a:spcAft>
                <a:spcPts val="0"/>
              </a:spcAft>
              <a:buClr>
                <a:schemeClr val="dk1"/>
              </a:buClr>
              <a:buSzPts val="2200"/>
              <a:buFont typeface="Arial"/>
              <a:buNone/>
            </a:pPr>
            <a:endParaRPr sz="2200" b="0" i="0" u="none" strike="noStrike" cap="none" dirty="0">
              <a:solidFill>
                <a:schemeClr val="dk1"/>
              </a:solidFill>
              <a:latin typeface="Calibri"/>
              <a:ea typeface="Calibri"/>
              <a:cs typeface="Calibri"/>
              <a:sym typeface="Calibri"/>
            </a:endParaRPr>
          </a:p>
          <a:p>
            <a:pPr marL="342900" marR="0" lvl="0" indent="-88900" algn="l" rtl="0">
              <a:lnSpc>
                <a:spcPct val="90000"/>
              </a:lnSpc>
              <a:spcBef>
                <a:spcPts val="600"/>
              </a:spcBef>
              <a:spcAft>
                <a:spcPts val="0"/>
              </a:spcAft>
              <a:buClr>
                <a:schemeClr val="dk1"/>
              </a:buClr>
              <a:buSzPts val="2200"/>
              <a:buFont typeface="Arial"/>
              <a:buNone/>
            </a:pPr>
            <a:endParaRPr sz="2200" b="1" i="0" u="none" strike="noStrike" cap="none" dirty="0">
              <a:solidFill>
                <a:schemeClr val="dk1"/>
              </a:solidFill>
              <a:latin typeface="Calibri"/>
              <a:ea typeface="Calibri"/>
              <a:cs typeface="Calibri"/>
              <a:sym typeface="Calibri"/>
            </a:endParaRPr>
          </a:p>
          <a:p>
            <a:pPr marL="342900" marR="0" lvl="0" indent="-88900" algn="l" rtl="0">
              <a:lnSpc>
                <a:spcPct val="90000"/>
              </a:lnSpc>
              <a:spcBef>
                <a:spcPts val="600"/>
              </a:spcBef>
              <a:spcAft>
                <a:spcPts val="0"/>
              </a:spcAft>
              <a:buClr>
                <a:schemeClr val="dk1"/>
              </a:buClr>
              <a:buSzPts val="2200"/>
              <a:buFont typeface="Arial"/>
              <a:buNone/>
            </a:pPr>
            <a:endParaRPr sz="2200" b="1" i="0" u="none" strike="noStrike" cap="none" dirty="0">
              <a:solidFill>
                <a:schemeClr val="dk1"/>
              </a:solidFill>
              <a:latin typeface="Calibri"/>
              <a:ea typeface="Calibri"/>
              <a:cs typeface="Calibri"/>
              <a:sym typeface="Calibri"/>
            </a:endParaRPr>
          </a:p>
          <a:p>
            <a:pPr marL="342900" marR="0" lvl="0" indent="-88900" algn="l" rtl="0">
              <a:lnSpc>
                <a:spcPct val="90000"/>
              </a:lnSpc>
              <a:spcBef>
                <a:spcPts val="600"/>
              </a:spcBef>
              <a:spcAft>
                <a:spcPts val="0"/>
              </a:spcAft>
              <a:buClr>
                <a:schemeClr val="dk1"/>
              </a:buClr>
              <a:buSzPts val="2200"/>
              <a:buFont typeface="Arial"/>
              <a:buNone/>
            </a:pPr>
            <a:endParaRPr sz="2200" b="1" i="0" u="none" strike="noStrike" cap="none" dirty="0">
              <a:solidFill>
                <a:schemeClr val="dk1"/>
              </a:solidFill>
              <a:latin typeface="Calibri"/>
              <a:ea typeface="Calibri"/>
              <a:cs typeface="Calibri"/>
              <a:sym typeface="Calibri"/>
            </a:endParaRPr>
          </a:p>
        </p:txBody>
      </p:sp>
      <p:pic>
        <p:nvPicPr>
          <p:cNvPr id="2" name="תמונה 1">
            <a:extLst>
              <a:ext uri="{FF2B5EF4-FFF2-40B4-BE49-F238E27FC236}">
                <a16:creationId xmlns:a16="http://schemas.microsoft.com/office/drawing/2014/main" id="{B923D6CA-BA3A-9B9F-D8CD-024DCCCE9D2E}"/>
              </a:ext>
            </a:extLst>
          </p:cNvPr>
          <p:cNvPicPr>
            <a:picLocks noChangeAspect="1"/>
          </p:cNvPicPr>
          <p:nvPr/>
        </p:nvPicPr>
        <p:blipFill>
          <a:blip r:embed="rId3"/>
          <a:stretch>
            <a:fillRect/>
          </a:stretch>
        </p:blipFill>
        <p:spPr>
          <a:xfrm>
            <a:off x="1444489" y="3857396"/>
            <a:ext cx="4411548" cy="2754066"/>
          </a:xfrm>
          <a:prstGeom prst="rect">
            <a:avLst/>
          </a:prstGeom>
        </p:spPr>
      </p:pic>
      <p:pic>
        <p:nvPicPr>
          <p:cNvPr id="3" name="תמונה 2">
            <a:extLst>
              <a:ext uri="{FF2B5EF4-FFF2-40B4-BE49-F238E27FC236}">
                <a16:creationId xmlns:a16="http://schemas.microsoft.com/office/drawing/2014/main" id="{564C77D7-D933-F07F-9AC3-A54B5A64793B}"/>
              </a:ext>
            </a:extLst>
          </p:cNvPr>
          <p:cNvPicPr>
            <a:picLocks noChangeAspect="1"/>
          </p:cNvPicPr>
          <p:nvPr/>
        </p:nvPicPr>
        <p:blipFill>
          <a:blip r:embed="rId4"/>
          <a:stretch>
            <a:fillRect/>
          </a:stretch>
        </p:blipFill>
        <p:spPr>
          <a:xfrm>
            <a:off x="7537074" y="4078310"/>
            <a:ext cx="2750942" cy="24894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3;p3">
            <a:extLst>
              <a:ext uri="{FF2B5EF4-FFF2-40B4-BE49-F238E27FC236}">
                <a16:creationId xmlns:a16="http://schemas.microsoft.com/office/drawing/2014/main" id="{759977C9-49CF-612F-94A3-E79098F95C12}"/>
              </a:ext>
            </a:extLst>
          </p:cNvPr>
          <p:cNvSpPr/>
          <p:nvPr/>
        </p:nvSpPr>
        <p:spPr>
          <a:xfrm>
            <a:off x="363027" y="347471"/>
            <a:ext cx="3379415" cy="84247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r>
              <a:rPr lang="en-US" sz="4800" b="1" i="0" u="none" strike="noStrike" cap="none" dirty="0">
                <a:solidFill>
                  <a:schemeClr val="dk1"/>
                </a:solidFill>
                <a:latin typeface="+mj-lt"/>
                <a:ea typeface="Calibri"/>
                <a:cs typeface="Calibri"/>
                <a:sym typeface="Calibri"/>
              </a:rPr>
              <a:t>NetGAN </a:t>
            </a:r>
            <a:r>
              <a:rPr lang="en-US" sz="4800" b="1" dirty="0">
                <a:solidFill>
                  <a:schemeClr val="dk1"/>
                </a:solidFill>
                <a:latin typeface="+mj-lt"/>
                <a:ea typeface="Calibri"/>
                <a:cs typeface="Calibri"/>
                <a:sym typeface="Calibri"/>
              </a:rPr>
              <a:t>Idea</a:t>
            </a:r>
            <a:endParaRPr sz="4800" b="1" i="0" u="none" strike="noStrike" cap="none" dirty="0">
              <a:solidFill>
                <a:schemeClr val="dk1"/>
              </a:solidFill>
              <a:latin typeface="+mj-lt"/>
              <a:ea typeface="Calibri"/>
              <a:cs typeface="Calibri"/>
              <a:sym typeface="Calibri"/>
            </a:endParaRPr>
          </a:p>
        </p:txBody>
      </p:sp>
      <p:sp>
        <p:nvSpPr>
          <p:cNvPr id="5" name="Google Shape;114;p3">
            <a:extLst>
              <a:ext uri="{FF2B5EF4-FFF2-40B4-BE49-F238E27FC236}">
                <a16:creationId xmlns:a16="http://schemas.microsoft.com/office/drawing/2014/main" id="{63EC4BE8-61BF-B859-D792-6549114DFB8F}"/>
              </a:ext>
            </a:extLst>
          </p:cNvPr>
          <p:cNvSpPr/>
          <p:nvPr/>
        </p:nvSpPr>
        <p:spPr>
          <a:xfrm>
            <a:off x="363027" y="1171657"/>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תיבת טקסט 5">
            <a:extLst>
              <a:ext uri="{FF2B5EF4-FFF2-40B4-BE49-F238E27FC236}">
                <a16:creationId xmlns:a16="http://schemas.microsoft.com/office/drawing/2014/main" id="{C5CBB27C-E345-BE4C-8F49-D6466FDCB4D9}"/>
              </a:ext>
            </a:extLst>
          </p:cNvPr>
          <p:cNvSpPr txBox="1"/>
          <p:nvPr/>
        </p:nvSpPr>
        <p:spPr>
          <a:xfrm>
            <a:off x="363027" y="1645972"/>
            <a:ext cx="7598004" cy="1846659"/>
          </a:xfrm>
          <a:prstGeom prst="rect">
            <a:avLst/>
          </a:prstGeom>
          <a:noFill/>
        </p:spPr>
        <p:txBody>
          <a:bodyPr wrap="square" rtlCol="1">
            <a:spAutoFit/>
          </a:bodyPr>
          <a:lstStyle/>
          <a:p>
            <a:pPr marL="342900" indent="-342900" algn="l" rtl="0">
              <a:buFont typeface="Wingdings" panose="05000000000000000000" pitchFamily="2" charset="2"/>
              <a:buChar char="Ø"/>
            </a:pPr>
            <a:r>
              <a:rPr lang="en-US" sz="2400" dirty="0"/>
              <a:t>Learning to generate graphs by learning a distribution over random walks</a:t>
            </a:r>
          </a:p>
          <a:p>
            <a:pPr marL="342900" indent="-342900" algn="l" rtl="0">
              <a:buFont typeface="Wingdings" panose="05000000000000000000" pitchFamily="2" charset="2"/>
              <a:buChar char="Ø"/>
            </a:pPr>
            <a:endParaRPr lang="he-IL" sz="2400" dirty="0"/>
          </a:p>
          <a:p>
            <a:pPr marL="342900" indent="-342900" algn="l" rtl="0">
              <a:buFont typeface="Wingdings" panose="05000000000000000000" pitchFamily="2" charset="2"/>
              <a:buChar char="Ø"/>
            </a:pPr>
            <a:r>
              <a:rPr lang="en-US" sz="2400" dirty="0"/>
              <a:t>Learn the topological structure of the graph.</a:t>
            </a:r>
            <a:endParaRPr lang="he-IL" sz="2400" dirty="0"/>
          </a:p>
          <a:p>
            <a:pPr algn="l"/>
            <a:endParaRPr lang="en-US" dirty="0"/>
          </a:p>
        </p:txBody>
      </p:sp>
      <p:pic>
        <p:nvPicPr>
          <p:cNvPr id="9" name="תמונה 8">
            <a:extLst>
              <a:ext uri="{FF2B5EF4-FFF2-40B4-BE49-F238E27FC236}">
                <a16:creationId xmlns:a16="http://schemas.microsoft.com/office/drawing/2014/main" id="{495C29D7-DFC1-5834-E2C0-C10CC2A73532}"/>
              </a:ext>
            </a:extLst>
          </p:cNvPr>
          <p:cNvPicPr>
            <a:picLocks noChangeAspect="1"/>
          </p:cNvPicPr>
          <p:nvPr/>
        </p:nvPicPr>
        <p:blipFill>
          <a:blip r:embed="rId2"/>
          <a:stretch>
            <a:fillRect/>
          </a:stretch>
        </p:blipFill>
        <p:spPr>
          <a:xfrm>
            <a:off x="8916443" y="3429000"/>
            <a:ext cx="2433430" cy="3017667"/>
          </a:xfrm>
          <a:prstGeom prst="rect">
            <a:avLst/>
          </a:prstGeom>
        </p:spPr>
      </p:pic>
      <p:pic>
        <p:nvPicPr>
          <p:cNvPr id="10" name="תמונה 9">
            <a:extLst>
              <a:ext uri="{FF2B5EF4-FFF2-40B4-BE49-F238E27FC236}">
                <a16:creationId xmlns:a16="http://schemas.microsoft.com/office/drawing/2014/main" id="{52F748F1-6FD2-7227-1FC1-55F592A7A23E}"/>
              </a:ext>
            </a:extLst>
          </p:cNvPr>
          <p:cNvPicPr>
            <a:picLocks noChangeAspect="1"/>
          </p:cNvPicPr>
          <p:nvPr/>
        </p:nvPicPr>
        <p:blipFill>
          <a:blip r:embed="rId3"/>
          <a:stretch>
            <a:fillRect/>
          </a:stretch>
        </p:blipFill>
        <p:spPr>
          <a:xfrm>
            <a:off x="972201" y="4128940"/>
            <a:ext cx="4139828" cy="2016944"/>
          </a:xfrm>
          <a:prstGeom prst="rect">
            <a:avLst/>
          </a:prstGeom>
        </p:spPr>
      </p:pic>
    </p:spTree>
    <p:extLst>
      <p:ext uri="{BB962C8B-B14F-4D97-AF65-F5344CB8AC3E}">
        <p14:creationId xmlns:p14="http://schemas.microsoft.com/office/powerpoint/2010/main" val="2133575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6"/>
          <p:cNvSpPr/>
          <p:nvPr/>
        </p:nvSpPr>
        <p:spPr>
          <a:xfrm>
            <a:off x="0" y="353367"/>
            <a:ext cx="6809244" cy="923289"/>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5400" b="1" i="0" u="none" strike="noStrike" cap="none" dirty="0">
                <a:solidFill>
                  <a:schemeClr val="tx1"/>
                </a:solidFill>
                <a:latin typeface="Calibri"/>
                <a:ea typeface="Calibri"/>
                <a:cs typeface="Calibri"/>
                <a:sym typeface="Calibri"/>
              </a:rPr>
              <a:t>How netGAN work?</a:t>
            </a:r>
            <a:endParaRPr sz="5400" b="1" i="0" u="none" strike="noStrike" cap="none" dirty="0">
              <a:solidFill>
                <a:schemeClr val="tx1"/>
              </a:solidFill>
              <a:latin typeface="Calibri"/>
              <a:ea typeface="Calibri"/>
              <a:cs typeface="Calibri"/>
              <a:sym typeface="Calibri"/>
            </a:endParaRPr>
          </a:p>
        </p:txBody>
      </p:sp>
      <p:cxnSp>
        <p:nvCxnSpPr>
          <p:cNvPr id="142" name="Google Shape;142;p6"/>
          <p:cNvCxnSpPr>
            <a:cxnSpLocks/>
          </p:cNvCxnSpPr>
          <p:nvPr/>
        </p:nvCxnSpPr>
        <p:spPr>
          <a:xfrm rot="10800000" flipH="1">
            <a:off x="8083451" y="5040096"/>
            <a:ext cx="1780800" cy="8100"/>
          </a:xfrm>
          <a:prstGeom prst="straightConnector1">
            <a:avLst/>
          </a:prstGeom>
          <a:noFill/>
          <a:ln w="9525" cap="flat" cmpd="sng">
            <a:solidFill>
              <a:schemeClr val="accent1"/>
            </a:solidFill>
            <a:prstDash val="solid"/>
            <a:miter lim="800000"/>
            <a:headEnd type="none" w="sm" len="sm"/>
            <a:tailEnd type="triangle" w="med" len="med"/>
          </a:ln>
        </p:spPr>
      </p:cxnSp>
      <p:pic>
        <p:nvPicPr>
          <p:cNvPr id="144" name="Google Shape;144;p6"/>
          <p:cNvPicPr preferRelativeResize="0"/>
          <p:nvPr/>
        </p:nvPicPr>
        <p:blipFill rotWithShape="1">
          <a:blip r:embed="rId3">
            <a:alphaModFix/>
          </a:blip>
          <a:srcRect/>
          <a:stretch/>
        </p:blipFill>
        <p:spPr>
          <a:xfrm>
            <a:off x="250803" y="4155234"/>
            <a:ext cx="1707210" cy="1698882"/>
          </a:xfrm>
          <a:prstGeom prst="rect">
            <a:avLst/>
          </a:prstGeom>
          <a:noFill/>
          <a:ln>
            <a:noFill/>
          </a:ln>
        </p:spPr>
      </p:pic>
      <p:cxnSp>
        <p:nvCxnSpPr>
          <p:cNvPr id="145" name="Google Shape;145;p6"/>
          <p:cNvCxnSpPr>
            <a:cxnSpLocks/>
          </p:cNvCxnSpPr>
          <p:nvPr/>
        </p:nvCxnSpPr>
        <p:spPr>
          <a:xfrm>
            <a:off x="1341016" y="4988764"/>
            <a:ext cx="2252724" cy="15911"/>
          </a:xfrm>
          <a:prstGeom prst="straightConnector1">
            <a:avLst/>
          </a:prstGeom>
          <a:noFill/>
          <a:ln w="9525" cap="flat" cmpd="sng">
            <a:solidFill>
              <a:schemeClr val="accent1"/>
            </a:solidFill>
            <a:prstDash val="solid"/>
            <a:miter lim="800000"/>
            <a:headEnd type="none" w="sm" len="sm"/>
            <a:tailEnd type="triangle" w="med" len="med"/>
          </a:ln>
        </p:spPr>
      </p:cxnSp>
      <p:pic>
        <p:nvPicPr>
          <p:cNvPr id="143" name="Google Shape;143;p6"/>
          <p:cNvPicPr preferRelativeResize="0"/>
          <p:nvPr/>
        </p:nvPicPr>
        <p:blipFill rotWithShape="1">
          <a:blip r:embed="rId4">
            <a:alphaModFix/>
          </a:blip>
          <a:srcRect/>
          <a:stretch/>
        </p:blipFill>
        <p:spPr>
          <a:xfrm>
            <a:off x="9892464" y="4121132"/>
            <a:ext cx="1809750" cy="1885950"/>
          </a:xfrm>
          <a:prstGeom prst="rect">
            <a:avLst/>
          </a:prstGeom>
          <a:noFill/>
          <a:ln>
            <a:noFill/>
          </a:ln>
        </p:spPr>
      </p:pic>
      <p:grpSp>
        <p:nvGrpSpPr>
          <p:cNvPr id="146" name="Google Shape;146;p6"/>
          <p:cNvGrpSpPr/>
          <p:nvPr/>
        </p:nvGrpSpPr>
        <p:grpSpPr>
          <a:xfrm>
            <a:off x="235670" y="1542985"/>
            <a:ext cx="10680569" cy="2307148"/>
            <a:chOff x="64898" y="93305"/>
            <a:chExt cx="9921150" cy="2307148"/>
          </a:xfrm>
        </p:grpSpPr>
        <p:sp>
          <p:nvSpPr>
            <p:cNvPr id="148" name="Google Shape;148;p6"/>
            <p:cNvSpPr/>
            <p:nvPr/>
          </p:nvSpPr>
          <p:spPr>
            <a:xfrm>
              <a:off x="133680" y="1680453"/>
              <a:ext cx="2155522"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txBox="1"/>
            <p:nvPr/>
          </p:nvSpPr>
          <p:spPr>
            <a:xfrm>
              <a:off x="64898" y="93305"/>
              <a:ext cx="9921150" cy="1240060"/>
            </a:xfrm>
            <a:prstGeom prst="rect">
              <a:avLst/>
            </a:prstGeom>
            <a:noFill/>
            <a:ln>
              <a:noFill/>
            </a:ln>
          </p:spPr>
          <p:txBody>
            <a:bodyPr spcFirstLastPara="1" wrap="square" lIns="0" tIns="0" rIns="0" bIns="0" anchor="t" anchorCtr="0">
              <a:noAutofit/>
            </a:bodyPr>
            <a:lstStyle/>
            <a:p>
              <a:pPr marL="342900" lvl="1" indent="-342900" algn="l" rtl="0">
                <a:buClr>
                  <a:schemeClr val="dk1"/>
                </a:buClr>
                <a:buSzPts val="1100"/>
                <a:buFont typeface="Wingdings" panose="05000000000000000000" pitchFamily="2" charset="2"/>
                <a:buChar char="Ø"/>
              </a:pPr>
              <a:r>
                <a:rPr lang="en-US" sz="2400" i="0" u="none" strike="noStrike" cap="none" dirty="0">
                  <a:solidFill>
                    <a:schemeClr val="dk1"/>
                  </a:solidFill>
                  <a:ea typeface="Calibri"/>
                  <a:cs typeface="Calibri"/>
                  <a:sym typeface="Calibri"/>
                </a:rPr>
                <a:t>NetGAN receives a binary adjacency matrix of size NXN whose content resembles a graph.</a:t>
              </a:r>
            </a:p>
            <a:p>
              <a:pPr marL="342900" lvl="1" indent="-342900" algn="l" rtl="0">
                <a:buClr>
                  <a:schemeClr val="dk1"/>
                </a:buClr>
                <a:buSzPts val="1100"/>
                <a:buFont typeface="Wingdings" panose="05000000000000000000" pitchFamily="2" charset="2"/>
                <a:buChar char="Ø"/>
              </a:pPr>
              <a:r>
                <a:rPr lang="en-US" sz="2400" i="0" u="none" strike="noStrike" cap="none" dirty="0">
                  <a:solidFill>
                    <a:schemeClr val="dk1"/>
                  </a:solidFill>
                  <a:ea typeface="Calibri"/>
                  <a:cs typeface="Calibri"/>
                  <a:sym typeface="Calibri"/>
                </a:rPr>
                <a:t>The model goes over the matrix using random steps for that matter.</a:t>
              </a:r>
              <a:endParaRPr lang="he-IL" sz="2400" i="0" u="none" strike="noStrike" cap="none" dirty="0">
                <a:solidFill>
                  <a:schemeClr val="dk1"/>
                </a:solidFill>
                <a:ea typeface="Calibri"/>
                <a:cs typeface="Calibri"/>
                <a:sym typeface="Calibri"/>
              </a:endParaRPr>
            </a:p>
            <a:p>
              <a:pPr marL="342900" lvl="1" indent="-342900" algn="l" rtl="0">
                <a:buClr>
                  <a:schemeClr val="dk1"/>
                </a:buClr>
                <a:buSzPts val="1100"/>
                <a:buFont typeface="Wingdings" panose="05000000000000000000" pitchFamily="2" charset="2"/>
                <a:buChar char="Ø"/>
              </a:pPr>
              <a:r>
                <a:rPr lang="en-US" sz="2400" i="0" u="none" strike="noStrike" cap="none" dirty="0">
                  <a:solidFill>
                    <a:schemeClr val="dk1"/>
                  </a:solidFill>
                  <a:ea typeface="Calibri"/>
                  <a:cs typeface="Calibri"/>
                  <a:sym typeface="Calibri"/>
                </a:rPr>
                <a:t>Number of walks is of length T and builds a set that will be the set on which we will base our model.</a:t>
              </a:r>
            </a:p>
            <a:p>
              <a:pPr algn="ctr" rtl="1">
                <a:buClr>
                  <a:schemeClr val="dk1"/>
                </a:buClr>
                <a:buSzPts val="1100"/>
              </a:pPr>
              <a:endParaRPr lang="en-US" sz="1100" b="0" i="0" u="none" strike="noStrike" cap="none" dirty="0">
                <a:solidFill>
                  <a:schemeClr val="dk1"/>
                </a:solidFill>
                <a:latin typeface="Calibri"/>
                <a:ea typeface="Calibri"/>
                <a:cs typeface="Calibri"/>
                <a:sym typeface="Calibri"/>
              </a:endParaRPr>
            </a:p>
            <a:p>
              <a:pPr marL="0" marR="0" lvl="0" indent="0" algn="ctr" rtl="1">
                <a:lnSpc>
                  <a:spcPct val="100000"/>
                </a:lnSpc>
                <a:spcBef>
                  <a:spcPts val="0"/>
                </a:spcBef>
                <a:spcAft>
                  <a:spcPts val="0"/>
                </a:spcAft>
                <a:buClr>
                  <a:schemeClr val="dk1"/>
                </a:buClr>
                <a:buSzPts val="1100"/>
                <a:buFont typeface="Calibri"/>
                <a:buNone/>
              </a:pPr>
              <a:endParaRPr lang="en-US" sz="1100" b="1" dirty="0">
                <a:solidFill>
                  <a:schemeClr val="dk1"/>
                </a:solidFill>
                <a:latin typeface="Calibri"/>
                <a:ea typeface="Calibri"/>
                <a:cs typeface="Calibri"/>
                <a:sym typeface="Calibri"/>
              </a:endParaRPr>
            </a:p>
          </p:txBody>
        </p:sp>
        <p:sp>
          <p:nvSpPr>
            <p:cNvPr id="151" name="Google Shape;151;p6"/>
            <p:cNvSpPr/>
            <p:nvPr/>
          </p:nvSpPr>
          <p:spPr>
            <a:xfrm>
              <a:off x="2666419" y="1680453"/>
              <a:ext cx="2155522"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5199158" y="1680453"/>
              <a:ext cx="2155522"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תמונה 1">
            <a:extLst>
              <a:ext uri="{FF2B5EF4-FFF2-40B4-BE49-F238E27FC236}">
                <a16:creationId xmlns:a16="http://schemas.microsoft.com/office/drawing/2014/main" id="{8AF551BA-2F64-A62F-EE48-60FE81CFCAAA}"/>
              </a:ext>
            </a:extLst>
          </p:cNvPr>
          <p:cNvPicPr>
            <a:picLocks noChangeAspect="1"/>
          </p:cNvPicPr>
          <p:nvPr/>
        </p:nvPicPr>
        <p:blipFill>
          <a:blip r:embed="rId5"/>
          <a:stretch>
            <a:fillRect/>
          </a:stretch>
        </p:blipFill>
        <p:spPr>
          <a:xfrm>
            <a:off x="513109" y="1239685"/>
            <a:ext cx="5887691" cy="141973"/>
          </a:xfrm>
          <a:prstGeom prst="rect">
            <a:avLst/>
          </a:prstGeom>
        </p:spPr>
      </p:pic>
      <p:pic>
        <p:nvPicPr>
          <p:cNvPr id="3" name="תמונה 2">
            <a:extLst>
              <a:ext uri="{FF2B5EF4-FFF2-40B4-BE49-F238E27FC236}">
                <a16:creationId xmlns:a16="http://schemas.microsoft.com/office/drawing/2014/main" id="{E2E3C08F-C34E-9BBF-01FA-61C0902976DD}"/>
              </a:ext>
            </a:extLst>
          </p:cNvPr>
          <p:cNvPicPr>
            <a:picLocks noChangeAspect="1"/>
          </p:cNvPicPr>
          <p:nvPr/>
        </p:nvPicPr>
        <p:blipFill>
          <a:blip r:embed="rId6"/>
          <a:stretch>
            <a:fillRect/>
          </a:stretch>
        </p:blipFill>
        <p:spPr>
          <a:xfrm>
            <a:off x="3593740" y="4155234"/>
            <a:ext cx="4352925" cy="2000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7"/>
          <p:cNvSpPr txBox="1"/>
          <p:nvPr/>
        </p:nvSpPr>
        <p:spPr>
          <a:xfrm>
            <a:off x="-533259" y="266878"/>
            <a:ext cx="7479544" cy="1384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dirty="0">
                <a:solidFill>
                  <a:schemeClr val="dk1"/>
                </a:solidFill>
                <a:ea typeface="Calibri"/>
                <a:sym typeface="Calibri"/>
              </a:rPr>
              <a:t>Intro:  The GAN architecture</a:t>
            </a:r>
            <a:endParaRPr sz="2000" b="1" dirty="0"/>
          </a:p>
          <a:p>
            <a:pPr marL="0" marR="0" lvl="0" indent="0" algn="ctr" rtl="0">
              <a:spcBef>
                <a:spcPts val="0"/>
              </a:spcBef>
              <a:spcAft>
                <a:spcPts val="0"/>
              </a:spcAft>
              <a:buNone/>
            </a:pPr>
            <a:r>
              <a:rPr lang="en-US" sz="2400" b="1" i="0" u="none" strike="noStrike" cap="none" dirty="0">
                <a:solidFill>
                  <a:schemeClr val="dk1"/>
                </a:solidFill>
                <a:ea typeface="Calibri"/>
                <a:sym typeface="Calibri"/>
              </a:rPr>
              <a:t>GAN- Generative Adversarial Network</a:t>
            </a:r>
            <a:endParaRPr sz="2000" b="1" dirty="0"/>
          </a:p>
          <a:p>
            <a:pPr marL="0" marR="0" lvl="0" indent="0" algn="ctr" rtl="0">
              <a:spcBef>
                <a:spcPts val="0"/>
              </a:spcBef>
              <a:spcAft>
                <a:spcPts val="0"/>
              </a:spcAft>
              <a:buNone/>
            </a:pPr>
            <a:endParaRPr sz="2800" b="1" i="0" u="none" strike="noStrike" cap="none" dirty="0">
              <a:solidFill>
                <a:schemeClr val="dk1"/>
              </a:solidFill>
              <a:latin typeface="Calibri"/>
              <a:ea typeface="Calibri"/>
              <a:cs typeface="Calibri"/>
              <a:sym typeface="Calibri"/>
            </a:endParaRPr>
          </a:p>
        </p:txBody>
      </p:sp>
      <p:sp>
        <p:nvSpPr>
          <p:cNvPr id="161" name="Google Shape;161;p7"/>
          <p:cNvSpPr txBox="1"/>
          <p:nvPr/>
        </p:nvSpPr>
        <p:spPr>
          <a:xfrm>
            <a:off x="802779" y="1666376"/>
            <a:ext cx="4661013" cy="12002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Wingdings" panose="05000000000000000000" pitchFamily="2" charset="2"/>
              <a:buChar char="Ø"/>
            </a:pPr>
            <a:r>
              <a:rPr lang="en-US" sz="2400" b="0" i="0" u="none" strike="noStrike" cap="none" dirty="0">
                <a:solidFill>
                  <a:schemeClr val="dk1"/>
                </a:solidFill>
                <a:latin typeface="+mn-lt"/>
                <a:ea typeface="Calibri"/>
                <a:cs typeface="Calibri"/>
                <a:sym typeface="Calibri"/>
              </a:rPr>
              <a:t>Handle unsupervised data.</a:t>
            </a:r>
            <a:endParaRPr sz="2400" dirty="0">
              <a:latin typeface="+mn-lt"/>
            </a:endParaRPr>
          </a:p>
          <a:p>
            <a:pPr marL="285750" marR="0" lvl="0" indent="-285750" algn="l" rtl="0">
              <a:spcBef>
                <a:spcPts val="0"/>
              </a:spcBef>
              <a:spcAft>
                <a:spcPts val="0"/>
              </a:spcAft>
              <a:buClr>
                <a:schemeClr val="dk1"/>
              </a:buClr>
              <a:buSzPts val="1800"/>
              <a:buFont typeface="Wingdings" panose="05000000000000000000" pitchFamily="2" charset="2"/>
              <a:buChar char="Ø"/>
            </a:pPr>
            <a:r>
              <a:rPr lang="en-US" sz="2400" b="0" i="0" u="none" strike="noStrike" cap="none" dirty="0">
                <a:solidFill>
                  <a:schemeClr val="dk1"/>
                </a:solidFill>
                <a:latin typeface="+mn-lt"/>
                <a:ea typeface="Calibri"/>
                <a:cs typeface="Calibri"/>
                <a:sym typeface="Calibri"/>
              </a:rPr>
              <a:t>Human supervision is not needed.</a:t>
            </a:r>
            <a:endParaRPr sz="2400" dirty="0">
              <a:latin typeface="+mn-lt"/>
            </a:endParaRPr>
          </a:p>
        </p:txBody>
      </p:sp>
      <p:grpSp>
        <p:nvGrpSpPr>
          <p:cNvPr id="162" name="Google Shape;162;p7"/>
          <p:cNvGrpSpPr/>
          <p:nvPr/>
        </p:nvGrpSpPr>
        <p:grpSpPr>
          <a:xfrm>
            <a:off x="3470691" y="3429000"/>
            <a:ext cx="6206377" cy="2531180"/>
            <a:chOff x="3244447" y="2146691"/>
            <a:chExt cx="6206377" cy="2531180"/>
          </a:xfrm>
        </p:grpSpPr>
        <p:pic>
          <p:nvPicPr>
            <p:cNvPr id="163" name="Google Shape;163;p7"/>
            <p:cNvPicPr preferRelativeResize="0"/>
            <p:nvPr/>
          </p:nvPicPr>
          <p:blipFill rotWithShape="1">
            <a:blip r:embed="rId3">
              <a:alphaModFix/>
            </a:blip>
            <a:srcRect/>
            <a:stretch/>
          </p:blipFill>
          <p:spPr>
            <a:xfrm>
              <a:off x="4135362" y="2146691"/>
              <a:ext cx="4320815" cy="1426769"/>
            </a:xfrm>
            <a:prstGeom prst="rect">
              <a:avLst/>
            </a:prstGeom>
            <a:noFill/>
            <a:ln>
              <a:noFill/>
            </a:ln>
          </p:spPr>
        </p:pic>
        <p:pic>
          <p:nvPicPr>
            <p:cNvPr id="164" name="Google Shape;164;p7"/>
            <p:cNvPicPr preferRelativeResize="0"/>
            <p:nvPr/>
          </p:nvPicPr>
          <p:blipFill rotWithShape="1">
            <a:blip r:embed="rId4">
              <a:alphaModFix/>
            </a:blip>
            <a:srcRect/>
            <a:stretch/>
          </p:blipFill>
          <p:spPr>
            <a:xfrm>
              <a:off x="3244447" y="3962359"/>
              <a:ext cx="2780799" cy="715512"/>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6720040" y="3962359"/>
              <a:ext cx="2730784" cy="715512"/>
            </a:xfrm>
            <a:prstGeom prst="rect">
              <a:avLst/>
            </a:prstGeom>
            <a:noFill/>
            <a:ln>
              <a:noFill/>
            </a:ln>
          </p:spPr>
        </p:pic>
        <p:pic>
          <p:nvPicPr>
            <p:cNvPr id="166" name="Google Shape;166;p7"/>
            <p:cNvPicPr preferRelativeResize="0"/>
            <p:nvPr/>
          </p:nvPicPr>
          <p:blipFill rotWithShape="1">
            <a:blip r:embed="rId6">
              <a:alphaModFix/>
            </a:blip>
            <a:srcRect/>
            <a:stretch/>
          </p:blipFill>
          <p:spPr>
            <a:xfrm>
              <a:off x="6025246" y="2331596"/>
              <a:ext cx="541046" cy="768659"/>
            </a:xfrm>
            <a:prstGeom prst="rect">
              <a:avLst/>
            </a:prstGeom>
            <a:noFill/>
            <a:ln>
              <a:noFill/>
            </a:ln>
          </p:spPr>
        </p:pic>
      </p:grpSp>
      <p:pic>
        <p:nvPicPr>
          <p:cNvPr id="2" name="תמונה 1">
            <a:extLst>
              <a:ext uri="{FF2B5EF4-FFF2-40B4-BE49-F238E27FC236}">
                <a16:creationId xmlns:a16="http://schemas.microsoft.com/office/drawing/2014/main" id="{815E92C7-E57B-D762-C3D4-340B09BA6CAE}"/>
              </a:ext>
            </a:extLst>
          </p:cNvPr>
          <p:cNvPicPr>
            <a:picLocks noChangeAspect="1"/>
          </p:cNvPicPr>
          <p:nvPr/>
        </p:nvPicPr>
        <p:blipFill>
          <a:blip r:embed="rId7"/>
          <a:stretch>
            <a:fillRect/>
          </a:stretch>
        </p:blipFill>
        <p:spPr>
          <a:xfrm>
            <a:off x="984258" y="1294712"/>
            <a:ext cx="4298053" cy="761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8"/>
          <p:cNvSpPr txBox="1"/>
          <p:nvPr/>
        </p:nvSpPr>
        <p:spPr>
          <a:xfrm>
            <a:off x="1963667" y="288214"/>
            <a:ext cx="754177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sng" strike="noStrike" cap="none" dirty="0">
                <a:solidFill>
                  <a:schemeClr val="dk1"/>
                </a:solidFill>
                <a:latin typeface="+mj-lt"/>
                <a:ea typeface="Calibri"/>
                <a:sym typeface="Calibri"/>
              </a:rPr>
              <a:t>Example:  Real vs. Fake</a:t>
            </a:r>
            <a:endParaRPr sz="2800" b="1" i="0" u="sng" strike="noStrike" cap="none" dirty="0">
              <a:solidFill>
                <a:schemeClr val="dk1"/>
              </a:solidFill>
              <a:latin typeface="+mj-lt"/>
              <a:ea typeface="Calibri"/>
              <a:sym typeface="Calibri"/>
            </a:endParaRPr>
          </a:p>
        </p:txBody>
      </p:sp>
      <p:pic>
        <p:nvPicPr>
          <p:cNvPr id="172" name="Google Shape;172;p8"/>
          <p:cNvPicPr preferRelativeResize="0"/>
          <p:nvPr/>
        </p:nvPicPr>
        <p:blipFill rotWithShape="1">
          <a:blip r:embed="rId3">
            <a:alphaModFix/>
          </a:blip>
          <a:srcRect/>
          <a:stretch/>
        </p:blipFill>
        <p:spPr>
          <a:xfrm>
            <a:off x="6829679" y="846901"/>
            <a:ext cx="3398654" cy="1285867"/>
          </a:xfrm>
          <a:prstGeom prst="rect">
            <a:avLst/>
          </a:prstGeom>
          <a:noFill/>
          <a:ln>
            <a:noFill/>
          </a:ln>
        </p:spPr>
      </p:pic>
      <p:pic>
        <p:nvPicPr>
          <p:cNvPr id="173" name="Google Shape;173;p8"/>
          <p:cNvPicPr preferRelativeResize="0"/>
          <p:nvPr/>
        </p:nvPicPr>
        <p:blipFill rotWithShape="1">
          <a:blip r:embed="rId4">
            <a:alphaModFix/>
          </a:blip>
          <a:srcRect/>
          <a:stretch/>
        </p:blipFill>
        <p:spPr>
          <a:xfrm>
            <a:off x="188107" y="1135079"/>
            <a:ext cx="5621332" cy="1801709"/>
          </a:xfrm>
          <a:prstGeom prst="rect">
            <a:avLst/>
          </a:prstGeom>
          <a:noFill/>
          <a:ln>
            <a:noFill/>
          </a:ln>
        </p:spPr>
      </p:pic>
      <p:pic>
        <p:nvPicPr>
          <p:cNvPr id="174" name="Google Shape;174;p8"/>
          <p:cNvPicPr preferRelativeResize="0"/>
          <p:nvPr/>
        </p:nvPicPr>
        <p:blipFill rotWithShape="1">
          <a:blip r:embed="rId5">
            <a:alphaModFix/>
          </a:blip>
          <a:srcRect t="49390"/>
          <a:stretch/>
        </p:blipFill>
        <p:spPr>
          <a:xfrm>
            <a:off x="6829679" y="2528730"/>
            <a:ext cx="3398654" cy="573354"/>
          </a:xfrm>
          <a:prstGeom prst="rect">
            <a:avLst/>
          </a:prstGeom>
          <a:noFill/>
          <a:ln>
            <a:noFill/>
          </a:ln>
        </p:spPr>
      </p:pic>
      <p:sp>
        <p:nvSpPr>
          <p:cNvPr id="175" name="Google Shape;175;p8"/>
          <p:cNvSpPr txBox="1"/>
          <p:nvPr/>
        </p:nvSpPr>
        <p:spPr>
          <a:xfrm>
            <a:off x="8213416" y="528607"/>
            <a:ext cx="11409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Real</a:t>
            </a:r>
            <a:endParaRPr sz="1800" b="0" i="0" u="none" strike="noStrike" cap="none">
              <a:solidFill>
                <a:schemeClr val="dk1"/>
              </a:solidFill>
              <a:latin typeface="Calibri"/>
              <a:ea typeface="Calibri"/>
              <a:cs typeface="Calibri"/>
              <a:sym typeface="Calibri"/>
            </a:endParaRPr>
          </a:p>
        </p:txBody>
      </p:sp>
      <p:sp>
        <p:nvSpPr>
          <p:cNvPr id="176" name="Google Shape;176;p8"/>
          <p:cNvSpPr txBox="1"/>
          <p:nvPr/>
        </p:nvSpPr>
        <p:spPr>
          <a:xfrm>
            <a:off x="8213416" y="2234843"/>
            <a:ext cx="11409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Fake</a:t>
            </a:r>
            <a:endParaRPr sz="1800" b="0" i="0" u="none" strike="noStrike" cap="none">
              <a:solidFill>
                <a:schemeClr val="dk1"/>
              </a:solidFill>
              <a:latin typeface="Calibri"/>
              <a:ea typeface="Calibri"/>
              <a:cs typeface="Calibri"/>
              <a:sym typeface="Calibri"/>
            </a:endParaRPr>
          </a:p>
        </p:txBody>
      </p:sp>
      <p:cxnSp>
        <p:nvCxnSpPr>
          <p:cNvPr id="177" name="Google Shape;177;p8"/>
          <p:cNvCxnSpPr/>
          <p:nvPr/>
        </p:nvCxnSpPr>
        <p:spPr>
          <a:xfrm>
            <a:off x="5899094" y="1715512"/>
            <a:ext cx="783452" cy="8092"/>
          </a:xfrm>
          <a:prstGeom prst="straightConnector1">
            <a:avLst/>
          </a:prstGeom>
          <a:noFill/>
          <a:ln w="57150" cap="flat" cmpd="sng">
            <a:solidFill>
              <a:schemeClr val="dk1"/>
            </a:solidFill>
            <a:prstDash val="solid"/>
            <a:miter lim="800000"/>
            <a:headEnd type="none" w="sm" len="sm"/>
            <a:tailEnd type="triangle" w="med" len="med"/>
          </a:ln>
        </p:spPr>
      </p:cxnSp>
      <p:cxnSp>
        <p:nvCxnSpPr>
          <p:cNvPr id="178" name="Google Shape;178;p8"/>
          <p:cNvCxnSpPr/>
          <p:nvPr/>
        </p:nvCxnSpPr>
        <p:spPr>
          <a:xfrm>
            <a:off x="5913609" y="2717576"/>
            <a:ext cx="783452" cy="8092"/>
          </a:xfrm>
          <a:prstGeom prst="straightConnector1">
            <a:avLst/>
          </a:prstGeom>
          <a:noFill/>
          <a:ln w="57150" cap="flat" cmpd="sng">
            <a:solidFill>
              <a:schemeClr val="dk1"/>
            </a:solidFill>
            <a:prstDash val="solid"/>
            <a:miter lim="800000"/>
            <a:headEnd type="none" w="sm" len="sm"/>
            <a:tailEnd type="triangle" w="med" len="med"/>
          </a:ln>
        </p:spPr>
      </p:cxnSp>
      <p:pic>
        <p:nvPicPr>
          <p:cNvPr id="179" name="Google Shape;179;p8"/>
          <p:cNvPicPr preferRelativeResize="0"/>
          <p:nvPr/>
        </p:nvPicPr>
        <p:blipFill rotWithShape="1">
          <a:blip r:embed="rId6">
            <a:alphaModFix/>
          </a:blip>
          <a:srcRect/>
          <a:stretch/>
        </p:blipFill>
        <p:spPr>
          <a:xfrm>
            <a:off x="713448" y="4004586"/>
            <a:ext cx="4683939" cy="2371244"/>
          </a:xfrm>
          <a:prstGeom prst="rect">
            <a:avLst/>
          </a:prstGeom>
          <a:noFill/>
          <a:ln>
            <a:noFill/>
          </a:ln>
        </p:spPr>
      </p:pic>
      <p:pic>
        <p:nvPicPr>
          <p:cNvPr id="180" name="Google Shape;180;p8"/>
          <p:cNvPicPr preferRelativeResize="0"/>
          <p:nvPr/>
        </p:nvPicPr>
        <p:blipFill rotWithShape="1">
          <a:blip r:embed="rId7">
            <a:alphaModFix/>
          </a:blip>
          <a:srcRect/>
          <a:stretch/>
        </p:blipFill>
        <p:spPr>
          <a:xfrm>
            <a:off x="6682546" y="4272595"/>
            <a:ext cx="4049185" cy="21032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9"/>
          <p:cNvSpPr txBox="1"/>
          <p:nvPr/>
        </p:nvSpPr>
        <p:spPr>
          <a:xfrm>
            <a:off x="442445" y="87144"/>
            <a:ext cx="1405114"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800" b="1" i="0" u="none" strike="noStrike" cap="none" dirty="0">
                <a:solidFill>
                  <a:schemeClr val="dk1"/>
                </a:solidFill>
                <a:latin typeface="Calibri"/>
                <a:ea typeface="Calibri"/>
                <a:cs typeface="Calibri"/>
                <a:sym typeface="Calibri"/>
              </a:rPr>
              <a:t>NetGAN</a:t>
            </a:r>
            <a:endParaRPr sz="2800" b="1" i="0" u="none" strike="noStrike" cap="none" dirty="0">
              <a:solidFill>
                <a:schemeClr val="dk1"/>
              </a:solidFill>
              <a:latin typeface="Calibri"/>
              <a:ea typeface="Calibri"/>
              <a:cs typeface="Calibri"/>
              <a:sym typeface="Calibri"/>
            </a:endParaRPr>
          </a:p>
        </p:txBody>
      </p:sp>
      <p:sp>
        <p:nvSpPr>
          <p:cNvPr id="186" name="Google Shape;186;p9"/>
          <p:cNvSpPr txBox="1"/>
          <p:nvPr/>
        </p:nvSpPr>
        <p:spPr>
          <a:xfrm>
            <a:off x="442445" y="993934"/>
            <a:ext cx="6245905" cy="14772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Wingdings" panose="05000000000000000000" pitchFamily="2" charset="2"/>
              <a:buChar char="Ø"/>
            </a:pPr>
            <a:r>
              <a:rPr lang="en-US" sz="1800" b="0" i="0" u="none" strike="noStrike" cap="none" dirty="0">
                <a:solidFill>
                  <a:schemeClr val="dk1"/>
                </a:solidFill>
                <a:latin typeface="+mn-lt"/>
                <a:ea typeface="Calibri"/>
                <a:sym typeface="Calibri"/>
              </a:rPr>
              <a:t>Learns the distribution of random walks of the input graph.</a:t>
            </a:r>
            <a:endParaRPr dirty="0">
              <a:latin typeface="+mn-lt"/>
            </a:endParaRPr>
          </a:p>
          <a:p>
            <a:pPr marL="285750" marR="0" lvl="0" indent="-285750" algn="l" rtl="0">
              <a:spcBef>
                <a:spcPts val="0"/>
              </a:spcBef>
              <a:spcAft>
                <a:spcPts val="0"/>
              </a:spcAft>
              <a:buClr>
                <a:schemeClr val="dk1"/>
              </a:buClr>
              <a:buSzPts val="1800"/>
              <a:buFont typeface="Wingdings" panose="05000000000000000000" pitchFamily="2" charset="2"/>
              <a:buChar char="Ø"/>
            </a:pPr>
            <a:r>
              <a:rPr lang="en-US" sz="1800" b="0" i="0" u="none" strike="noStrike" cap="none" dirty="0">
                <a:solidFill>
                  <a:schemeClr val="dk1"/>
                </a:solidFill>
                <a:latin typeface="+mn-lt"/>
                <a:ea typeface="Calibri"/>
                <a:sym typeface="Calibri"/>
              </a:rPr>
              <a:t>Each node becomes a computation graph, based on its neighbors and defines its own neural network. </a:t>
            </a:r>
            <a:endParaRPr dirty="0">
              <a:latin typeface="+mn-lt"/>
            </a:endParaRPr>
          </a:p>
          <a:p>
            <a:pPr marL="285750" marR="0" lvl="0" indent="-285750" algn="l" rtl="0">
              <a:spcBef>
                <a:spcPts val="0"/>
              </a:spcBef>
              <a:spcAft>
                <a:spcPts val="0"/>
              </a:spcAft>
              <a:buClr>
                <a:schemeClr val="dk1"/>
              </a:buClr>
              <a:buSzPts val="1800"/>
              <a:buFont typeface="Wingdings" panose="05000000000000000000" pitchFamily="2" charset="2"/>
              <a:buChar char="Ø"/>
            </a:pPr>
            <a:r>
              <a:rPr lang="en-US" sz="1800" b="0" i="0" u="none" strike="noStrike" cap="none" dirty="0">
                <a:solidFill>
                  <a:schemeClr val="dk1"/>
                </a:solidFill>
                <a:latin typeface="+mn-lt"/>
                <a:ea typeface="Calibri"/>
                <a:sym typeface="Calibri"/>
              </a:rPr>
              <a:t>Creates general different graphs that are similar to the input graph’s topology.</a:t>
            </a:r>
          </a:p>
        </p:txBody>
      </p:sp>
      <p:pic>
        <p:nvPicPr>
          <p:cNvPr id="187" name="Google Shape;187;p9"/>
          <p:cNvPicPr preferRelativeResize="0"/>
          <p:nvPr/>
        </p:nvPicPr>
        <p:blipFill rotWithShape="1">
          <a:blip r:embed="rId3">
            <a:alphaModFix/>
          </a:blip>
          <a:srcRect/>
          <a:stretch/>
        </p:blipFill>
        <p:spPr>
          <a:xfrm>
            <a:off x="7202076" y="993934"/>
            <a:ext cx="4320815" cy="1426769"/>
          </a:xfrm>
          <a:prstGeom prst="rect">
            <a:avLst/>
          </a:prstGeom>
          <a:noFill/>
          <a:ln>
            <a:noFill/>
          </a:ln>
        </p:spPr>
      </p:pic>
      <p:pic>
        <p:nvPicPr>
          <p:cNvPr id="188" name="Google Shape;188;p9"/>
          <p:cNvPicPr preferRelativeResize="0"/>
          <p:nvPr/>
        </p:nvPicPr>
        <p:blipFill rotWithShape="1">
          <a:blip r:embed="rId4">
            <a:alphaModFix/>
          </a:blip>
          <a:srcRect/>
          <a:stretch/>
        </p:blipFill>
        <p:spPr>
          <a:xfrm>
            <a:off x="9105621" y="1387610"/>
            <a:ext cx="513726" cy="352798"/>
          </a:xfrm>
          <a:prstGeom prst="rect">
            <a:avLst/>
          </a:prstGeom>
          <a:noFill/>
          <a:ln>
            <a:noFill/>
          </a:ln>
        </p:spPr>
      </p:pic>
      <p:sp>
        <p:nvSpPr>
          <p:cNvPr id="189" name="Google Shape;189;p9"/>
          <p:cNvSpPr txBox="1"/>
          <p:nvPr/>
        </p:nvSpPr>
        <p:spPr>
          <a:xfrm>
            <a:off x="8524285" y="791640"/>
            <a:ext cx="1731696"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chemeClr val="dk1"/>
                </a:solidFill>
                <a:latin typeface="+mn-lt"/>
                <a:ea typeface="Calibri"/>
                <a:cs typeface="Calibri"/>
                <a:sym typeface="Calibri"/>
              </a:rPr>
              <a:t>A random walk</a:t>
            </a:r>
            <a:endParaRPr sz="1600" b="0" i="0" u="none" strike="noStrike" cap="none" dirty="0">
              <a:solidFill>
                <a:schemeClr val="dk1"/>
              </a:solidFill>
              <a:latin typeface="+mn-lt"/>
              <a:ea typeface="Calibri"/>
              <a:cs typeface="Calibri"/>
              <a:sym typeface="Calibri"/>
            </a:endParaRPr>
          </a:p>
        </p:txBody>
      </p:sp>
      <p:cxnSp>
        <p:nvCxnSpPr>
          <p:cNvPr id="190" name="Google Shape;190;p9"/>
          <p:cNvCxnSpPr/>
          <p:nvPr/>
        </p:nvCxnSpPr>
        <p:spPr>
          <a:xfrm>
            <a:off x="9619347" y="1564009"/>
            <a:ext cx="180108" cy="0"/>
          </a:xfrm>
          <a:prstGeom prst="straightConnector1">
            <a:avLst/>
          </a:prstGeom>
          <a:noFill/>
          <a:ln w="28575" cap="flat" cmpd="sng">
            <a:solidFill>
              <a:schemeClr val="dk1"/>
            </a:solidFill>
            <a:prstDash val="solid"/>
            <a:miter lim="800000"/>
            <a:headEnd type="none" w="sm" len="sm"/>
            <a:tailEnd type="triangle" w="med" len="med"/>
          </a:ln>
        </p:spPr>
      </p:cxnSp>
      <p:cxnSp>
        <p:nvCxnSpPr>
          <p:cNvPr id="191" name="Google Shape;191;p9"/>
          <p:cNvCxnSpPr/>
          <p:nvPr/>
        </p:nvCxnSpPr>
        <p:spPr>
          <a:xfrm>
            <a:off x="8925513" y="1564009"/>
            <a:ext cx="180108" cy="0"/>
          </a:xfrm>
          <a:prstGeom prst="straightConnector1">
            <a:avLst/>
          </a:prstGeom>
          <a:noFill/>
          <a:ln w="28575" cap="flat" cmpd="sng">
            <a:solidFill>
              <a:schemeClr val="dk1"/>
            </a:solidFill>
            <a:prstDash val="solid"/>
            <a:miter lim="800000"/>
            <a:headEnd type="none" w="sm" len="sm"/>
            <a:tailEnd type="triangle" w="med" len="med"/>
          </a:ln>
        </p:spPr>
      </p:cxnSp>
      <p:cxnSp>
        <p:nvCxnSpPr>
          <p:cNvPr id="192" name="Google Shape;192;p9"/>
          <p:cNvCxnSpPr/>
          <p:nvPr/>
        </p:nvCxnSpPr>
        <p:spPr>
          <a:xfrm>
            <a:off x="10560106" y="2420703"/>
            <a:ext cx="0" cy="411509"/>
          </a:xfrm>
          <a:prstGeom prst="straightConnector1">
            <a:avLst/>
          </a:prstGeom>
          <a:noFill/>
          <a:ln w="38100" cap="flat" cmpd="sng">
            <a:solidFill>
              <a:schemeClr val="dk1"/>
            </a:solidFill>
            <a:prstDash val="solid"/>
            <a:miter lim="800000"/>
            <a:headEnd type="none" w="sm" len="sm"/>
            <a:tailEnd type="none" w="sm" len="sm"/>
          </a:ln>
        </p:spPr>
      </p:cxnSp>
      <p:cxnSp>
        <p:nvCxnSpPr>
          <p:cNvPr id="193" name="Google Shape;193;p9"/>
          <p:cNvCxnSpPr/>
          <p:nvPr/>
        </p:nvCxnSpPr>
        <p:spPr>
          <a:xfrm flipH="1">
            <a:off x="10255981" y="2832212"/>
            <a:ext cx="608250" cy="6744"/>
          </a:xfrm>
          <a:prstGeom prst="straightConnector1">
            <a:avLst/>
          </a:prstGeom>
          <a:noFill/>
          <a:ln w="38100" cap="flat" cmpd="sng">
            <a:solidFill>
              <a:schemeClr val="dk1"/>
            </a:solidFill>
            <a:prstDash val="solid"/>
            <a:miter lim="800000"/>
            <a:headEnd type="none" w="sm" len="sm"/>
            <a:tailEnd type="none" w="sm" len="sm"/>
          </a:ln>
        </p:spPr>
      </p:cxnSp>
      <p:cxnSp>
        <p:nvCxnSpPr>
          <p:cNvPr id="194" name="Google Shape;194;p9"/>
          <p:cNvCxnSpPr/>
          <p:nvPr/>
        </p:nvCxnSpPr>
        <p:spPr>
          <a:xfrm>
            <a:off x="10844674" y="2832212"/>
            <a:ext cx="0" cy="283222"/>
          </a:xfrm>
          <a:prstGeom prst="straightConnector1">
            <a:avLst/>
          </a:prstGeom>
          <a:noFill/>
          <a:ln w="38100" cap="flat" cmpd="sng">
            <a:solidFill>
              <a:schemeClr val="dk1"/>
            </a:solidFill>
            <a:prstDash val="solid"/>
            <a:miter lim="800000"/>
            <a:headEnd type="none" w="sm" len="sm"/>
            <a:tailEnd type="triangle" w="med" len="med"/>
          </a:ln>
        </p:spPr>
      </p:cxnSp>
      <p:cxnSp>
        <p:nvCxnSpPr>
          <p:cNvPr id="195" name="Google Shape;195;p9"/>
          <p:cNvCxnSpPr/>
          <p:nvPr/>
        </p:nvCxnSpPr>
        <p:spPr>
          <a:xfrm>
            <a:off x="10255981" y="2832212"/>
            <a:ext cx="0" cy="283222"/>
          </a:xfrm>
          <a:prstGeom prst="straightConnector1">
            <a:avLst/>
          </a:prstGeom>
          <a:noFill/>
          <a:ln w="38100" cap="flat" cmpd="sng">
            <a:solidFill>
              <a:schemeClr val="dk1"/>
            </a:solidFill>
            <a:prstDash val="solid"/>
            <a:miter lim="800000"/>
            <a:headEnd type="none" w="sm" len="sm"/>
            <a:tailEnd type="triangle" w="med" len="med"/>
          </a:ln>
        </p:spPr>
      </p:cxnSp>
      <p:sp>
        <p:nvSpPr>
          <p:cNvPr id="196" name="Google Shape;196;p9"/>
          <p:cNvSpPr/>
          <p:nvPr/>
        </p:nvSpPr>
        <p:spPr>
          <a:xfrm>
            <a:off x="10567524" y="3115434"/>
            <a:ext cx="623086" cy="485522"/>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en-US" sz="900" b="1" i="0" u="none" strike="noStrike" cap="none">
                <a:solidFill>
                  <a:srgbClr val="FF0000"/>
                </a:solidFill>
                <a:latin typeface="Calibri"/>
                <a:ea typeface="Calibri"/>
                <a:cs typeface="Calibri"/>
                <a:sym typeface="Calibri"/>
              </a:rPr>
              <a:t>Fake</a:t>
            </a:r>
            <a:endParaRPr sz="900" b="1" i="0" u="none" strike="noStrike" cap="none">
              <a:solidFill>
                <a:srgbClr val="FF0000"/>
              </a:solidFill>
              <a:latin typeface="Calibri"/>
              <a:ea typeface="Calibri"/>
              <a:cs typeface="Calibri"/>
              <a:sym typeface="Calibri"/>
            </a:endParaRPr>
          </a:p>
        </p:txBody>
      </p:sp>
      <p:sp>
        <p:nvSpPr>
          <p:cNvPr id="197" name="Google Shape;197;p9"/>
          <p:cNvSpPr/>
          <p:nvPr/>
        </p:nvSpPr>
        <p:spPr>
          <a:xfrm>
            <a:off x="9862109" y="3115434"/>
            <a:ext cx="623086" cy="485522"/>
          </a:xfrm>
          <a:prstGeom prst="ellipse">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en-US" sz="900" b="1" i="0" u="none" strike="noStrike" cap="none">
                <a:solidFill>
                  <a:srgbClr val="00B050"/>
                </a:solidFill>
                <a:latin typeface="Calibri"/>
                <a:ea typeface="Calibri"/>
                <a:cs typeface="Calibri"/>
                <a:sym typeface="Calibri"/>
              </a:rPr>
              <a:t>Real</a:t>
            </a:r>
            <a:endParaRPr sz="900" b="1" i="0" u="none" strike="noStrike" cap="none">
              <a:solidFill>
                <a:srgbClr val="00B050"/>
              </a:solidFill>
              <a:latin typeface="Calibri"/>
              <a:ea typeface="Calibri"/>
              <a:cs typeface="Calibri"/>
              <a:sym typeface="Calibri"/>
            </a:endParaRPr>
          </a:p>
        </p:txBody>
      </p:sp>
      <p:sp>
        <p:nvSpPr>
          <p:cNvPr id="198" name="Google Shape;198;p9"/>
          <p:cNvSpPr/>
          <p:nvPr/>
        </p:nvSpPr>
        <p:spPr>
          <a:xfrm>
            <a:off x="10533257" y="2398736"/>
            <a:ext cx="1503360" cy="369332"/>
          </a:xfrm>
          <a:prstGeom prst="rect">
            <a:avLst/>
          </a:prstGeom>
          <a:blipFill rotWithShape="1">
            <a:blip r:embed="rId5">
              <a:alphaModFix/>
            </a:blip>
            <a:stretch>
              <a:fillRect l="-3642" t="-8196" r="-3238" b="-24589"/>
            </a:stretch>
          </a:blipFill>
          <a:ln>
            <a:noFill/>
          </a:ln>
        </p:spPr>
        <p:txBody>
          <a:bodyPr spcFirstLastPara="1" wrap="square" lIns="91425" tIns="45700" rIns="91425" bIns="45700" anchor="t" anchorCtr="0">
            <a:noAutofit/>
          </a:bodyPr>
          <a:lstStyle/>
          <a:p>
            <a:pPr marL="0" marR="0" lvl="0" indent="0" algn="r" rtl="1">
              <a:spcBef>
                <a:spcPts val="0"/>
              </a:spcBef>
              <a:spcAft>
                <a:spcPts val="0"/>
              </a:spcAft>
              <a:buNone/>
            </a:pPr>
            <a:r>
              <a:rPr lang="en-US" sz="1800" b="0" i="0" u="none" strike="noStrike" cap="none">
                <a:latin typeface="Calibri"/>
                <a:ea typeface="Calibri"/>
                <a:cs typeface="Calibri"/>
                <a:sym typeface="Calibri"/>
              </a:rPr>
              <a:t> </a:t>
            </a:r>
            <a:endParaRPr/>
          </a:p>
        </p:txBody>
      </p:sp>
      <p:sp>
        <p:nvSpPr>
          <p:cNvPr id="199" name="Google Shape;199;p9"/>
          <p:cNvSpPr txBox="1"/>
          <p:nvPr/>
        </p:nvSpPr>
        <p:spPr>
          <a:xfrm>
            <a:off x="2639505" y="3158140"/>
            <a:ext cx="378531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Calibri"/>
                <a:ea typeface="Calibri"/>
                <a:cs typeface="Calibri"/>
                <a:sym typeface="Calibri"/>
              </a:rPr>
              <a:t>Random walks (by. Jure Leskovec)</a:t>
            </a:r>
            <a:endParaRPr sz="2000" b="1" dirty="0">
              <a:solidFill>
                <a:schemeClr val="dk1"/>
              </a:solidFill>
              <a:latin typeface="Calibri"/>
              <a:ea typeface="Calibri"/>
              <a:cs typeface="Calibri"/>
              <a:sym typeface="Calibri"/>
            </a:endParaRPr>
          </a:p>
        </p:txBody>
      </p:sp>
      <p:grpSp>
        <p:nvGrpSpPr>
          <p:cNvPr id="200" name="Google Shape;200;p9"/>
          <p:cNvGrpSpPr/>
          <p:nvPr/>
        </p:nvGrpSpPr>
        <p:grpSpPr>
          <a:xfrm>
            <a:off x="961104" y="3801311"/>
            <a:ext cx="6943725" cy="2777476"/>
            <a:chOff x="375224" y="3543461"/>
            <a:chExt cx="6943725" cy="3239854"/>
          </a:xfrm>
        </p:grpSpPr>
        <p:pic>
          <p:nvPicPr>
            <p:cNvPr id="201" name="Google Shape;201;p9"/>
            <p:cNvPicPr preferRelativeResize="0"/>
            <p:nvPr/>
          </p:nvPicPr>
          <p:blipFill rotWithShape="1">
            <a:blip r:embed="rId6">
              <a:alphaModFix/>
            </a:blip>
            <a:srcRect/>
            <a:stretch/>
          </p:blipFill>
          <p:spPr>
            <a:xfrm>
              <a:off x="375224" y="3543461"/>
              <a:ext cx="6943725" cy="2305050"/>
            </a:xfrm>
            <a:prstGeom prst="rect">
              <a:avLst/>
            </a:prstGeom>
            <a:noFill/>
            <a:ln>
              <a:noFill/>
            </a:ln>
          </p:spPr>
        </p:pic>
        <p:pic>
          <p:nvPicPr>
            <p:cNvPr id="202" name="Google Shape;202;p9"/>
            <p:cNvPicPr preferRelativeResize="0"/>
            <p:nvPr/>
          </p:nvPicPr>
          <p:blipFill rotWithShape="1">
            <a:blip r:embed="rId7">
              <a:alphaModFix/>
            </a:blip>
            <a:srcRect/>
            <a:stretch/>
          </p:blipFill>
          <p:spPr>
            <a:xfrm>
              <a:off x="375224" y="5848511"/>
              <a:ext cx="6943725" cy="934804"/>
            </a:xfrm>
            <a:prstGeom prst="rect">
              <a:avLst/>
            </a:prstGeom>
            <a:noFill/>
            <a:ln>
              <a:noFill/>
            </a:ln>
          </p:spPr>
        </p:pic>
      </p:grpSp>
      <p:pic>
        <p:nvPicPr>
          <p:cNvPr id="2" name="תמונה 1">
            <a:extLst>
              <a:ext uri="{FF2B5EF4-FFF2-40B4-BE49-F238E27FC236}">
                <a16:creationId xmlns:a16="http://schemas.microsoft.com/office/drawing/2014/main" id="{22C63D25-8A71-A262-6E45-C2F7E6850AEA}"/>
              </a:ext>
            </a:extLst>
          </p:cNvPr>
          <p:cNvPicPr>
            <a:picLocks noChangeAspect="1"/>
          </p:cNvPicPr>
          <p:nvPr/>
        </p:nvPicPr>
        <p:blipFill>
          <a:blip r:embed="rId8"/>
          <a:stretch>
            <a:fillRect/>
          </a:stretch>
        </p:blipFill>
        <p:spPr>
          <a:xfrm flipV="1">
            <a:off x="527994" y="717991"/>
            <a:ext cx="2017243" cy="48643"/>
          </a:xfrm>
          <a:prstGeom prst="rect">
            <a:avLst/>
          </a:prstGeom>
        </p:spPr>
      </p:pic>
    </p:spTree>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495</TotalTime>
  <Words>1089</Words>
  <Application>Microsoft Office PowerPoint</Application>
  <PresentationFormat>Widescreen</PresentationFormat>
  <Paragraphs>124</Paragraphs>
  <Slides>20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Lato</vt:lpstr>
      <vt:lpstr>Wingdings</vt:lpstr>
      <vt:lpstr>Arial</vt:lpstr>
      <vt:lpstr>Calibri</vt:lpstr>
      <vt:lpstr>Overlock</vt:lpstr>
      <vt:lpstr>Calibri Light</vt:lpstr>
      <vt:lpstr>ערכת נושא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can we do with NetGAN?</vt:lpstr>
      <vt:lpstr>The results of creating an experiment 1 -Graph Generation</vt:lpstr>
      <vt:lpstr>PowerPoint Presentation</vt:lpstr>
      <vt:lpstr>The results of creating an experiment 2- Link Prediction</vt:lpstr>
      <vt:lpstr>PowerPoint Presentation</vt:lpstr>
      <vt:lpstr>Interpolate between graphs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לירז עקיבא</dc:creator>
  <cp:lastModifiedBy>עמית בניטה</cp:lastModifiedBy>
  <cp:revision>29</cp:revision>
  <dcterms:created xsi:type="dcterms:W3CDTF">2022-12-20T18:51:59Z</dcterms:created>
  <dcterms:modified xsi:type="dcterms:W3CDTF">2023-01-12T07:54:04Z</dcterms:modified>
</cp:coreProperties>
</file>